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>
      <p:cViewPr>
        <p:scale>
          <a:sx n="90" d="100"/>
          <a:sy n="90" d="100"/>
        </p:scale>
        <p:origin x="1268" y="-26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499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619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814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87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148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279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029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73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1930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668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688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07E09-B8F6-4A5E-AEDF-24BA3A5996FC}" type="datetimeFigureOut">
              <a:rPr lang="en-GB" smtClean="0"/>
              <a:t>05/04/2023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523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0957F6E-E598-854C-B2E1-AAF98C1657BD}"/>
              </a:ext>
            </a:extLst>
          </p:cNvPr>
          <p:cNvSpPr/>
          <p:nvPr/>
        </p:nvSpPr>
        <p:spPr>
          <a:xfrm>
            <a:off x="2876795" y="3205336"/>
            <a:ext cx="102907" cy="6346023"/>
          </a:xfrm>
          <a:custGeom>
            <a:avLst/>
            <a:gdLst>
              <a:gd name="connsiteX0" fmla="*/ 0 w 95811"/>
              <a:gd name="connsiteY0" fmla="*/ 0 h 7052710"/>
              <a:gd name="connsiteX1" fmla="*/ 95811 w 95811"/>
              <a:gd name="connsiteY1" fmla="*/ 0 h 7052710"/>
              <a:gd name="connsiteX2" fmla="*/ 95811 w 95811"/>
              <a:gd name="connsiteY2" fmla="*/ 7052710 h 7052710"/>
              <a:gd name="connsiteX3" fmla="*/ 0 w 95811"/>
              <a:gd name="connsiteY3" fmla="*/ 7052710 h 7052710"/>
              <a:gd name="connsiteX4" fmla="*/ 0 w 95811"/>
              <a:gd name="connsiteY4" fmla="*/ 0 h 7052710"/>
              <a:gd name="connsiteX0" fmla="*/ 0 w 95811"/>
              <a:gd name="connsiteY0" fmla="*/ 0 h 7052710"/>
              <a:gd name="connsiteX1" fmla="*/ 95811 w 95811"/>
              <a:gd name="connsiteY1" fmla="*/ 0 h 7052710"/>
              <a:gd name="connsiteX2" fmla="*/ 95811 w 95811"/>
              <a:gd name="connsiteY2" fmla="*/ 7052710 h 7052710"/>
              <a:gd name="connsiteX3" fmla="*/ 0 w 95811"/>
              <a:gd name="connsiteY3" fmla="*/ 6960502 h 7052710"/>
              <a:gd name="connsiteX4" fmla="*/ 0 w 95811"/>
              <a:gd name="connsiteY4" fmla="*/ 0 h 7052710"/>
              <a:gd name="connsiteX0" fmla="*/ 0 w 95811"/>
              <a:gd name="connsiteY0" fmla="*/ 0 h 6972289"/>
              <a:gd name="connsiteX1" fmla="*/ 95811 w 95811"/>
              <a:gd name="connsiteY1" fmla="*/ 0 h 6972289"/>
              <a:gd name="connsiteX2" fmla="*/ 92484 w 95811"/>
              <a:gd name="connsiteY2" fmla="*/ 6972289 h 6972289"/>
              <a:gd name="connsiteX3" fmla="*/ 0 w 95811"/>
              <a:gd name="connsiteY3" fmla="*/ 6960502 h 6972289"/>
              <a:gd name="connsiteX4" fmla="*/ 0 w 95811"/>
              <a:gd name="connsiteY4" fmla="*/ 0 h 69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811" h="6972289">
                <a:moveTo>
                  <a:pt x="0" y="0"/>
                </a:moveTo>
                <a:lnTo>
                  <a:pt x="95811" y="0"/>
                </a:lnTo>
                <a:lnTo>
                  <a:pt x="92484" y="6972289"/>
                </a:lnTo>
                <a:lnTo>
                  <a:pt x="0" y="6960502"/>
                </a:ln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24710AE-75B9-068A-E990-259E16166175}"/>
              </a:ext>
            </a:extLst>
          </p:cNvPr>
          <p:cNvCxnSpPr>
            <a:cxnSpLocks/>
          </p:cNvCxnSpPr>
          <p:nvPr/>
        </p:nvCxnSpPr>
        <p:spPr>
          <a:xfrm>
            <a:off x="1227451" y="6713466"/>
            <a:ext cx="163468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B12798-90D4-E731-72A6-27B05046782E}"/>
              </a:ext>
            </a:extLst>
          </p:cNvPr>
          <p:cNvCxnSpPr>
            <a:cxnSpLocks/>
          </p:cNvCxnSpPr>
          <p:nvPr/>
        </p:nvCxnSpPr>
        <p:spPr>
          <a:xfrm>
            <a:off x="1227451" y="9548471"/>
            <a:ext cx="1688188" cy="2729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4B25F98-63E5-263F-367B-5CCC7B9DDDDA}"/>
              </a:ext>
            </a:extLst>
          </p:cNvPr>
          <p:cNvCxnSpPr/>
          <p:nvPr/>
        </p:nvCxnSpPr>
        <p:spPr>
          <a:xfrm>
            <a:off x="1443201" y="6713466"/>
            <a:ext cx="0" cy="2805913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D34D0F5-B4C6-6013-6689-C8C5648BE987}"/>
              </a:ext>
            </a:extLst>
          </p:cNvPr>
          <p:cNvSpPr txBox="1"/>
          <p:nvPr/>
        </p:nvSpPr>
        <p:spPr>
          <a:xfrm>
            <a:off x="921968" y="7993311"/>
            <a:ext cx="6109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5.00m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1FF2BE-AEB9-CE51-4AEC-4FBE719EE350}"/>
              </a:ext>
            </a:extLst>
          </p:cNvPr>
          <p:cNvCxnSpPr>
            <a:cxnSpLocks/>
            <a:endCxn id="41" idx="0"/>
          </p:cNvCxnSpPr>
          <p:nvPr/>
        </p:nvCxnSpPr>
        <p:spPr>
          <a:xfrm>
            <a:off x="2090376" y="9407878"/>
            <a:ext cx="834186" cy="935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C2B7159-3E6D-BC66-D170-6989F4E3A400}"/>
              </a:ext>
            </a:extLst>
          </p:cNvPr>
          <p:cNvCxnSpPr>
            <a:cxnSpLocks/>
          </p:cNvCxnSpPr>
          <p:nvPr/>
        </p:nvCxnSpPr>
        <p:spPr>
          <a:xfrm>
            <a:off x="2144348" y="9398958"/>
            <a:ext cx="0" cy="129341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EC2DD874-C096-85C4-72DE-8B680DDCC10A}"/>
              </a:ext>
            </a:extLst>
          </p:cNvPr>
          <p:cNvSpPr txBox="1"/>
          <p:nvPr/>
        </p:nvSpPr>
        <p:spPr>
          <a:xfrm>
            <a:off x="1640768" y="9338732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0.26m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29CF324-B1D6-8966-0752-861C8BA5CE2B}"/>
              </a:ext>
            </a:extLst>
          </p:cNvPr>
          <p:cNvSpPr/>
          <p:nvPr/>
        </p:nvSpPr>
        <p:spPr>
          <a:xfrm flipH="1">
            <a:off x="2893658" y="8983273"/>
            <a:ext cx="62537" cy="42240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600" dirty="0">
                <a:solidFill>
                  <a:schemeClr val="tx1"/>
                </a:solidFill>
              </a:rPr>
              <a:t>BHA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F9B3C46-7E0E-9830-0023-020A499CACA1}"/>
              </a:ext>
            </a:extLst>
          </p:cNvPr>
          <p:cNvCxnSpPr>
            <a:cxnSpLocks/>
          </p:cNvCxnSpPr>
          <p:nvPr/>
        </p:nvCxnSpPr>
        <p:spPr>
          <a:xfrm>
            <a:off x="2095743" y="8980368"/>
            <a:ext cx="86157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DEF192-72BD-8CC3-1BF7-AB0BEA4F6414}"/>
              </a:ext>
            </a:extLst>
          </p:cNvPr>
          <p:cNvCxnSpPr>
            <a:cxnSpLocks/>
          </p:cNvCxnSpPr>
          <p:nvPr/>
        </p:nvCxnSpPr>
        <p:spPr>
          <a:xfrm>
            <a:off x="2144348" y="8983273"/>
            <a:ext cx="0" cy="415685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0569934-C4BB-FD1C-2FE0-89D9888D62A2}"/>
              </a:ext>
            </a:extLst>
          </p:cNvPr>
          <p:cNvSpPr txBox="1"/>
          <p:nvPr/>
        </p:nvSpPr>
        <p:spPr>
          <a:xfrm>
            <a:off x="1656993" y="9068913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0.80m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8DC90B48-0942-B6AF-9AC0-5E067C06F6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523" y="9417231"/>
            <a:ext cx="266078" cy="119989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B92B1B0-6CA3-5355-4070-7FEC385647F3}"/>
              </a:ext>
            </a:extLst>
          </p:cNvPr>
          <p:cNvCxnSpPr>
            <a:cxnSpLocks/>
          </p:cNvCxnSpPr>
          <p:nvPr/>
        </p:nvCxnSpPr>
        <p:spPr>
          <a:xfrm>
            <a:off x="2081664" y="7884483"/>
            <a:ext cx="86157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AC84AE64-8A3E-6C37-43B4-C73C28689CFB}"/>
              </a:ext>
            </a:extLst>
          </p:cNvPr>
          <p:cNvCxnSpPr>
            <a:cxnSpLocks/>
          </p:cNvCxnSpPr>
          <p:nvPr/>
        </p:nvCxnSpPr>
        <p:spPr>
          <a:xfrm>
            <a:off x="2154564" y="6713466"/>
            <a:ext cx="0" cy="1168612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2345EF6E-A148-D72F-39D7-B7A9E503E3EC}"/>
              </a:ext>
            </a:extLst>
          </p:cNvPr>
          <p:cNvSpPr txBox="1"/>
          <p:nvPr/>
        </p:nvSpPr>
        <p:spPr>
          <a:xfrm>
            <a:off x="1663439" y="7282743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2.00m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B85A61E-CE1A-172F-34BD-878242D220F7}"/>
              </a:ext>
            </a:extLst>
          </p:cNvPr>
          <p:cNvCxnSpPr>
            <a:cxnSpLocks/>
          </p:cNvCxnSpPr>
          <p:nvPr/>
        </p:nvCxnSpPr>
        <p:spPr>
          <a:xfrm>
            <a:off x="2512449" y="6742089"/>
            <a:ext cx="42066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DEA69D9-CCA3-365F-0A65-D725D2D30778}"/>
              </a:ext>
            </a:extLst>
          </p:cNvPr>
          <p:cNvCxnSpPr>
            <a:cxnSpLocks/>
          </p:cNvCxnSpPr>
          <p:nvPr/>
        </p:nvCxnSpPr>
        <p:spPr>
          <a:xfrm>
            <a:off x="2721901" y="6757105"/>
            <a:ext cx="0" cy="1124973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6DF4BE2D-00C2-692C-9F5F-68E2F2800666}"/>
              </a:ext>
            </a:extLst>
          </p:cNvPr>
          <p:cNvSpPr txBox="1"/>
          <p:nvPr/>
        </p:nvSpPr>
        <p:spPr>
          <a:xfrm>
            <a:off x="2262593" y="7219802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1.95m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26E1566-0316-87BF-8972-A9C10E0D0733}"/>
              </a:ext>
            </a:extLst>
          </p:cNvPr>
          <p:cNvSpPr/>
          <p:nvPr/>
        </p:nvSpPr>
        <p:spPr>
          <a:xfrm>
            <a:off x="2907257" y="6708794"/>
            <a:ext cx="45719" cy="4571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77AF4FD1-A3DA-DB5C-8B98-81B270332C05}"/>
              </a:ext>
            </a:extLst>
          </p:cNvPr>
          <p:cNvGrpSpPr/>
          <p:nvPr/>
        </p:nvGrpSpPr>
        <p:grpSpPr>
          <a:xfrm>
            <a:off x="3184253" y="3205336"/>
            <a:ext cx="45719" cy="5679075"/>
            <a:chOff x="3564081" y="3205336"/>
            <a:chExt cx="45719" cy="5679075"/>
          </a:xfrm>
        </p:grpSpPr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0F37F92-2283-14B2-BF9A-E0A1E257D32F}"/>
                </a:ext>
              </a:extLst>
            </p:cNvPr>
            <p:cNvCxnSpPr/>
            <p:nvPr/>
          </p:nvCxnSpPr>
          <p:spPr>
            <a:xfrm>
              <a:off x="3582904" y="3205336"/>
              <a:ext cx="0" cy="5672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385F06BA-DB5C-22CC-F87A-FA2CC2878B1A}"/>
                </a:ext>
              </a:extLst>
            </p:cNvPr>
            <p:cNvGrpSpPr/>
            <p:nvPr/>
          </p:nvGrpSpPr>
          <p:grpSpPr>
            <a:xfrm>
              <a:off x="3564081" y="4364824"/>
              <a:ext cx="45719" cy="4519587"/>
              <a:chOff x="3584837" y="3766681"/>
              <a:chExt cx="45719" cy="4691298"/>
            </a:xfrm>
            <a:solidFill>
              <a:srgbClr val="00B0F0"/>
            </a:solidFill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D7685E5B-FF9E-DFB8-3F0E-589CB19DFB8E}"/>
                  </a:ext>
                </a:extLst>
              </p:cNvPr>
              <p:cNvSpPr/>
              <p:nvPr/>
            </p:nvSpPr>
            <p:spPr>
              <a:xfrm>
                <a:off x="3584837" y="550300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F1D77666-0A3C-4E4F-2553-5D8BF4F709C3}"/>
                  </a:ext>
                </a:extLst>
              </p:cNvPr>
              <p:cNvSpPr/>
              <p:nvPr/>
            </p:nvSpPr>
            <p:spPr>
              <a:xfrm>
                <a:off x="3584837" y="667499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0C89DA1F-C1C7-968A-AAC5-1731E77FD6ED}"/>
                  </a:ext>
                </a:extLst>
              </p:cNvPr>
              <p:cNvSpPr/>
              <p:nvPr/>
            </p:nvSpPr>
            <p:spPr>
              <a:xfrm>
                <a:off x="3584837" y="612022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E23FCDE7-3E11-9DF8-1209-38F9B6DB0884}"/>
                  </a:ext>
                </a:extLst>
              </p:cNvPr>
              <p:cNvSpPr/>
              <p:nvPr/>
            </p:nvSpPr>
            <p:spPr>
              <a:xfrm>
                <a:off x="3584837" y="785302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5025CB69-E608-656F-455B-BC7C5602CD59}"/>
                  </a:ext>
                </a:extLst>
              </p:cNvPr>
              <p:cNvSpPr/>
              <p:nvPr/>
            </p:nvSpPr>
            <p:spPr>
              <a:xfrm>
                <a:off x="3584837" y="729379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DC658F78-2E24-E617-48CC-B06D0B3DA9BA}"/>
                  </a:ext>
                </a:extLst>
              </p:cNvPr>
              <p:cNvSpPr/>
              <p:nvPr/>
            </p:nvSpPr>
            <p:spPr>
              <a:xfrm>
                <a:off x="3584837" y="841226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C4336F6C-B1F8-C536-41BE-6FA71F77EB2B}"/>
                  </a:ext>
                </a:extLst>
              </p:cNvPr>
              <p:cNvSpPr/>
              <p:nvPr/>
            </p:nvSpPr>
            <p:spPr>
              <a:xfrm>
                <a:off x="3584837" y="376668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8FDBB326-A653-D8F6-80F3-C5DB1A2AF719}"/>
                  </a:ext>
                </a:extLst>
              </p:cNvPr>
              <p:cNvSpPr/>
              <p:nvPr/>
            </p:nvSpPr>
            <p:spPr>
              <a:xfrm>
                <a:off x="3584837" y="494470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69CB5B41-558F-AD05-6FD2-1031B4F7DBC2}"/>
                  </a:ext>
                </a:extLst>
              </p:cNvPr>
              <p:cNvSpPr/>
              <p:nvPr/>
            </p:nvSpPr>
            <p:spPr>
              <a:xfrm>
                <a:off x="3584837" y="438547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B7F79852-F860-9F70-C717-5937E85B9D74}"/>
              </a:ext>
            </a:extLst>
          </p:cNvPr>
          <p:cNvGrpSpPr/>
          <p:nvPr/>
        </p:nvGrpSpPr>
        <p:grpSpPr>
          <a:xfrm flipH="1">
            <a:off x="3867355" y="3205336"/>
            <a:ext cx="45719" cy="5966773"/>
            <a:chOff x="5250721" y="2904780"/>
            <a:chExt cx="45719" cy="6195382"/>
          </a:xfrm>
        </p:grpSpPr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DC2D2796-6864-A6B8-69CC-7BE16A0F72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69544" y="2904780"/>
              <a:ext cx="0" cy="618865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C781281D-94F8-31A9-6C26-955FF141F80E}"/>
                </a:ext>
              </a:extLst>
            </p:cNvPr>
            <p:cNvGrpSpPr/>
            <p:nvPr/>
          </p:nvGrpSpPr>
          <p:grpSpPr>
            <a:xfrm>
              <a:off x="5250721" y="4408864"/>
              <a:ext cx="45719" cy="4691298"/>
              <a:chOff x="3584837" y="3766681"/>
              <a:chExt cx="45719" cy="4691298"/>
            </a:xfrm>
            <a:solidFill>
              <a:srgbClr val="FF0000"/>
            </a:solidFill>
          </p:grpSpPr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16273316-2AA9-6919-C7CF-96BC3B438A94}"/>
                  </a:ext>
                </a:extLst>
              </p:cNvPr>
              <p:cNvSpPr/>
              <p:nvPr/>
            </p:nvSpPr>
            <p:spPr>
              <a:xfrm>
                <a:off x="3584837" y="550300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7B2A1443-8C53-32B1-5AE9-C380A982111B}"/>
                  </a:ext>
                </a:extLst>
              </p:cNvPr>
              <p:cNvSpPr/>
              <p:nvPr/>
            </p:nvSpPr>
            <p:spPr>
              <a:xfrm>
                <a:off x="3584837" y="667499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B581FF15-6950-DDCD-523E-E0B570EEB48C}"/>
                  </a:ext>
                </a:extLst>
              </p:cNvPr>
              <p:cNvSpPr/>
              <p:nvPr/>
            </p:nvSpPr>
            <p:spPr>
              <a:xfrm>
                <a:off x="3584837" y="612022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50A8A64B-7B89-9590-6D70-5B5A1CB49924}"/>
                  </a:ext>
                </a:extLst>
              </p:cNvPr>
              <p:cNvSpPr/>
              <p:nvPr/>
            </p:nvSpPr>
            <p:spPr>
              <a:xfrm>
                <a:off x="3584837" y="785302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368C2764-8C96-AE22-D4FC-2E944FAA0FFB}"/>
                  </a:ext>
                </a:extLst>
              </p:cNvPr>
              <p:cNvSpPr/>
              <p:nvPr/>
            </p:nvSpPr>
            <p:spPr>
              <a:xfrm>
                <a:off x="3584837" y="729379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43D2D2BD-CAA5-121F-97CC-FD72081E8675}"/>
                  </a:ext>
                </a:extLst>
              </p:cNvPr>
              <p:cNvSpPr/>
              <p:nvPr/>
            </p:nvSpPr>
            <p:spPr>
              <a:xfrm>
                <a:off x="3584837" y="841226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24022543-C99E-791D-542C-78384D390F81}"/>
                  </a:ext>
                </a:extLst>
              </p:cNvPr>
              <p:cNvSpPr/>
              <p:nvPr/>
            </p:nvSpPr>
            <p:spPr>
              <a:xfrm>
                <a:off x="3584837" y="376668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1E8DDB2E-4782-12B6-1497-35684A859EF3}"/>
                  </a:ext>
                </a:extLst>
              </p:cNvPr>
              <p:cNvSpPr/>
              <p:nvPr/>
            </p:nvSpPr>
            <p:spPr>
              <a:xfrm>
                <a:off x="3584837" y="494470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3877771D-5ADA-F631-2050-5CBC9A3B0BF0}"/>
                  </a:ext>
                </a:extLst>
              </p:cNvPr>
              <p:cNvSpPr/>
              <p:nvPr/>
            </p:nvSpPr>
            <p:spPr>
              <a:xfrm>
                <a:off x="3584837" y="438547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61859FE5-5955-15B4-BB84-4392668727F8}"/>
              </a:ext>
            </a:extLst>
          </p:cNvPr>
          <p:cNvSpPr txBox="1"/>
          <p:nvPr/>
        </p:nvSpPr>
        <p:spPr>
          <a:xfrm>
            <a:off x="-77131" y="9338732"/>
            <a:ext cx="1306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/>
              <a:t>100.00m </a:t>
            </a:r>
            <a:r>
              <a:rPr lang="en-GB" sz="1200" dirty="0" err="1"/>
              <a:t>bct</a:t>
            </a:r>
            <a:endParaRPr lang="en-GB" sz="1200" dirty="0"/>
          </a:p>
          <a:p>
            <a:pPr algn="r"/>
            <a:r>
              <a:rPr lang="en-GB" sz="1200" dirty="0"/>
              <a:t>(to tremie base)</a:t>
            </a:r>
          </a:p>
        </p:txBody>
      </p: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E49236F9-69B7-5650-2485-42EAC85F3D82}"/>
              </a:ext>
            </a:extLst>
          </p:cNvPr>
          <p:cNvCxnSpPr>
            <a:cxnSpLocks/>
          </p:cNvCxnSpPr>
          <p:nvPr/>
        </p:nvCxnSpPr>
        <p:spPr>
          <a:xfrm>
            <a:off x="2968854" y="8862512"/>
            <a:ext cx="1656985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51">
            <a:extLst>
              <a:ext uri="{FF2B5EF4-FFF2-40B4-BE49-F238E27FC236}">
                <a16:creationId xmlns:a16="http://schemas.microsoft.com/office/drawing/2014/main" id="{97438402-1E76-32FF-F730-2BEB37E19E94}"/>
              </a:ext>
            </a:extLst>
          </p:cNvPr>
          <p:cNvSpPr/>
          <p:nvPr/>
        </p:nvSpPr>
        <p:spPr>
          <a:xfrm flipH="1">
            <a:off x="3879492" y="3524263"/>
            <a:ext cx="45719" cy="44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EC7C7C00-E8E2-A453-8F6C-C10DA69CF49B}"/>
              </a:ext>
            </a:extLst>
          </p:cNvPr>
          <p:cNvSpPr/>
          <p:nvPr/>
        </p:nvSpPr>
        <p:spPr>
          <a:xfrm flipH="1">
            <a:off x="3879492" y="4118708"/>
            <a:ext cx="45719" cy="44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FC178063-61F2-0C08-C161-DAE7E03D6D0A}"/>
              </a:ext>
            </a:extLst>
          </p:cNvPr>
          <p:cNvGrpSpPr/>
          <p:nvPr/>
        </p:nvGrpSpPr>
        <p:grpSpPr>
          <a:xfrm>
            <a:off x="4572285" y="3205336"/>
            <a:ext cx="53554" cy="3164866"/>
            <a:chOff x="4417543" y="3205336"/>
            <a:chExt cx="53554" cy="3164866"/>
          </a:xfrm>
        </p:grpSpPr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611154BD-5A3C-47F7-6488-FC0C0FB0DBC5}"/>
                </a:ext>
              </a:extLst>
            </p:cNvPr>
            <p:cNvCxnSpPr>
              <a:cxnSpLocks/>
            </p:cNvCxnSpPr>
            <p:nvPr/>
          </p:nvCxnSpPr>
          <p:spPr>
            <a:xfrm>
              <a:off x="4444439" y="3205336"/>
              <a:ext cx="0" cy="315839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DC4CDA92-4D09-C60A-78C9-F38C93BCE589}"/>
                </a:ext>
              </a:extLst>
            </p:cNvPr>
            <p:cNvSpPr/>
            <p:nvPr/>
          </p:nvSpPr>
          <p:spPr>
            <a:xfrm flipH="1">
              <a:off x="4417543" y="4653012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AA8449D4-9236-6317-94F1-6ABA4B553403}"/>
                </a:ext>
              </a:extLst>
            </p:cNvPr>
            <p:cNvSpPr/>
            <p:nvPr/>
          </p:nvSpPr>
          <p:spPr>
            <a:xfrm flipH="1">
              <a:off x="4417543" y="57875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740EF662-7E57-B3B2-80F4-62D35445B2D7}"/>
                </a:ext>
              </a:extLst>
            </p:cNvPr>
            <p:cNvSpPr/>
            <p:nvPr/>
          </p:nvSpPr>
          <p:spPr>
            <a:xfrm flipH="1">
              <a:off x="4417543" y="52489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131D0DF5-590D-1A2F-19C9-DC5E0F3F8DC2}"/>
                </a:ext>
              </a:extLst>
            </p:cNvPr>
            <p:cNvSpPr/>
            <p:nvPr/>
          </p:nvSpPr>
          <p:spPr>
            <a:xfrm flipH="1">
              <a:off x="4417543" y="6326170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0FFD3A68-DA88-B25B-0A90-AC1BA482D1EB}"/>
                </a:ext>
              </a:extLst>
            </p:cNvPr>
            <p:cNvSpPr/>
            <p:nvPr/>
          </p:nvSpPr>
          <p:spPr>
            <a:xfrm flipH="1">
              <a:off x="4425378" y="3524263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C4D6811D-9EFB-D209-C421-C4B365664E16}"/>
                </a:ext>
              </a:extLst>
            </p:cNvPr>
            <p:cNvSpPr/>
            <p:nvPr/>
          </p:nvSpPr>
          <p:spPr>
            <a:xfrm flipH="1">
              <a:off x="4425378" y="4118708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07860A67-C8DB-8052-9B9A-D89FC4DAFE82}"/>
              </a:ext>
            </a:extLst>
          </p:cNvPr>
          <p:cNvGrpSpPr/>
          <p:nvPr/>
        </p:nvGrpSpPr>
        <p:grpSpPr>
          <a:xfrm>
            <a:off x="5257876" y="3205336"/>
            <a:ext cx="55562" cy="3164866"/>
            <a:chOff x="4878047" y="3205336"/>
            <a:chExt cx="55562" cy="3164866"/>
          </a:xfrm>
        </p:grpSpPr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9CC07EF1-64F9-02BF-D1E4-AA21A8687F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08018" y="3205336"/>
              <a:ext cx="6695" cy="312728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9CB3F8E6-A7E2-01C5-08B6-B2AAFFAE25B4}"/>
                </a:ext>
              </a:extLst>
            </p:cNvPr>
            <p:cNvSpPr/>
            <p:nvPr/>
          </p:nvSpPr>
          <p:spPr>
            <a:xfrm flipH="1">
              <a:off x="4878047" y="4653012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E7EC531C-ECF7-4CAD-FD33-AEDE630E9595}"/>
                </a:ext>
              </a:extLst>
            </p:cNvPr>
            <p:cNvSpPr/>
            <p:nvPr/>
          </p:nvSpPr>
          <p:spPr>
            <a:xfrm flipH="1">
              <a:off x="4878047" y="57875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DAF8D6E9-72FF-28FB-6406-501B3DB9C0F0}"/>
                </a:ext>
              </a:extLst>
            </p:cNvPr>
            <p:cNvSpPr/>
            <p:nvPr/>
          </p:nvSpPr>
          <p:spPr>
            <a:xfrm flipH="1">
              <a:off x="4878047" y="52489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2F2A620A-4A16-F0A8-CF0A-08EB282978AA}"/>
                </a:ext>
              </a:extLst>
            </p:cNvPr>
            <p:cNvSpPr/>
            <p:nvPr/>
          </p:nvSpPr>
          <p:spPr>
            <a:xfrm flipH="1">
              <a:off x="4878047" y="6326170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466A7E1D-01D5-F625-9316-F6160C4BFB91}"/>
                </a:ext>
              </a:extLst>
            </p:cNvPr>
            <p:cNvSpPr/>
            <p:nvPr/>
          </p:nvSpPr>
          <p:spPr>
            <a:xfrm flipH="1">
              <a:off x="4887890" y="3524263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8584D81E-8618-6854-C9D1-8C2906DDF005}"/>
                </a:ext>
              </a:extLst>
            </p:cNvPr>
            <p:cNvSpPr/>
            <p:nvPr/>
          </p:nvSpPr>
          <p:spPr>
            <a:xfrm flipH="1">
              <a:off x="4887890" y="4118708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8" name="Freeform: Shape 177">
            <a:extLst>
              <a:ext uri="{FF2B5EF4-FFF2-40B4-BE49-F238E27FC236}">
                <a16:creationId xmlns:a16="http://schemas.microsoft.com/office/drawing/2014/main" id="{E1D5050C-FD57-8A32-31A4-AE49DA4BBD63}"/>
              </a:ext>
            </a:extLst>
          </p:cNvPr>
          <p:cNvSpPr/>
          <p:nvPr/>
        </p:nvSpPr>
        <p:spPr>
          <a:xfrm>
            <a:off x="2789580" y="2022492"/>
            <a:ext cx="2581429" cy="260465"/>
          </a:xfrm>
          <a:custGeom>
            <a:avLst/>
            <a:gdLst>
              <a:gd name="connsiteX0" fmla="*/ 0 w 2000816"/>
              <a:gd name="connsiteY0" fmla="*/ 371192 h 371192"/>
              <a:gd name="connsiteX1" fmla="*/ 932507 w 2000816"/>
              <a:gd name="connsiteY1" fmla="*/ 63374 h 371192"/>
              <a:gd name="connsiteX2" fmla="*/ 1077363 w 2000816"/>
              <a:gd name="connsiteY2" fmla="*/ 325925 h 371192"/>
              <a:gd name="connsiteX3" fmla="*/ 2000816 w 2000816"/>
              <a:gd name="connsiteY3" fmla="*/ 0 h 371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816" h="371192">
                <a:moveTo>
                  <a:pt x="0" y="371192"/>
                </a:moveTo>
                <a:lnTo>
                  <a:pt x="932507" y="63374"/>
                </a:lnTo>
                <a:lnTo>
                  <a:pt x="1077363" y="325925"/>
                </a:lnTo>
                <a:lnTo>
                  <a:pt x="2000816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998938FC-93A7-63D6-5970-3F46AC3EA98B}"/>
              </a:ext>
            </a:extLst>
          </p:cNvPr>
          <p:cNvSpPr/>
          <p:nvPr/>
        </p:nvSpPr>
        <p:spPr>
          <a:xfrm>
            <a:off x="2783165" y="1865227"/>
            <a:ext cx="2581429" cy="260465"/>
          </a:xfrm>
          <a:custGeom>
            <a:avLst/>
            <a:gdLst>
              <a:gd name="connsiteX0" fmla="*/ 0 w 2000816"/>
              <a:gd name="connsiteY0" fmla="*/ 371192 h 371192"/>
              <a:gd name="connsiteX1" fmla="*/ 932507 w 2000816"/>
              <a:gd name="connsiteY1" fmla="*/ 63374 h 371192"/>
              <a:gd name="connsiteX2" fmla="*/ 1077363 w 2000816"/>
              <a:gd name="connsiteY2" fmla="*/ 325925 h 371192"/>
              <a:gd name="connsiteX3" fmla="*/ 2000816 w 2000816"/>
              <a:gd name="connsiteY3" fmla="*/ 0 h 371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816" h="371192">
                <a:moveTo>
                  <a:pt x="0" y="371192"/>
                </a:moveTo>
                <a:lnTo>
                  <a:pt x="932507" y="63374"/>
                </a:lnTo>
                <a:lnTo>
                  <a:pt x="1077363" y="325925"/>
                </a:lnTo>
                <a:lnTo>
                  <a:pt x="2000816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7" name="Straight Arrow Connector 196">
            <a:extLst>
              <a:ext uri="{FF2B5EF4-FFF2-40B4-BE49-F238E27FC236}">
                <a16:creationId xmlns:a16="http://schemas.microsoft.com/office/drawing/2014/main" id="{683BCE69-8231-5E8D-5D5F-CA038ACCF062}"/>
              </a:ext>
            </a:extLst>
          </p:cNvPr>
          <p:cNvCxnSpPr>
            <a:cxnSpLocks/>
          </p:cNvCxnSpPr>
          <p:nvPr/>
        </p:nvCxnSpPr>
        <p:spPr>
          <a:xfrm flipH="1">
            <a:off x="3040012" y="6354511"/>
            <a:ext cx="2558929" cy="592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w="sm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Box 199">
            <a:extLst>
              <a:ext uri="{FF2B5EF4-FFF2-40B4-BE49-F238E27FC236}">
                <a16:creationId xmlns:a16="http://schemas.microsoft.com/office/drawing/2014/main" id="{357F6AB6-CF65-A55B-294A-7C05774A5006}"/>
              </a:ext>
            </a:extLst>
          </p:cNvPr>
          <p:cNvSpPr txBox="1"/>
          <p:nvPr/>
        </p:nvSpPr>
        <p:spPr>
          <a:xfrm>
            <a:off x="5543532" y="6189665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94.31m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63897A83-C49C-52E6-5ABF-0298C4F68D89}"/>
              </a:ext>
            </a:extLst>
          </p:cNvPr>
          <p:cNvSpPr txBox="1"/>
          <p:nvPr/>
        </p:nvSpPr>
        <p:spPr>
          <a:xfrm>
            <a:off x="98503" y="6550655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95.00m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F9EE8013-A24E-075B-A110-9662959DED02}"/>
              </a:ext>
            </a:extLst>
          </p:cNvPr>
          <p:cNvSpPr txBox="1"/>
          <p:nvPr/>
        </p:nvSpPr>
        <p:spPr>
          <a:xfrm>
            <a:off x="485678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D2400F4B-47F9-329E-B5FC-F2DA2B39B191}"/>
              </a:ext>
            </a:extLst>
          </p:cNvPr>
          <p:cNvSpPr txBox="1"/>
          <p:nvPr/>
        </p:nvSpPr>
        <p:spPr>
          <a:xfrm>
            <a:off x="412547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FC4B2D97-58A0-CBF5-B7D2-5B1BEB629FBF}"/>
              </a:ext>
            </a:extLst>
          </p:cNvPr>
          <p:cNvSpPr txBox="1"/>
          <p:nvPr/>
        </p:nvSpPr>
        <p:spPr>
          <a:xfrm>
            <a:off x="339416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53E9E1A1-82B6-5BF7-5B23-EAD317828002}"/>
              </a:ext>
            </a:extLst>
          </p:cNvPr>
          <p:cNvSpPr txBox="1"/>
          <p:nvPr/>
        </p:nvSpPr>
        <p:spPr>
          <a:xfrm>
            <a:off x="2783165" y="2865021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ERT</a:t>
            </a:r>
          </a:p>
        </p:txBody>
      </p: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E42B98B1-D51C-0DE6-AE08-CC68E6F5189C}"/>
              </a:ext>
            </a:extLst>
          </p:cNvPr>
          <p:cNvCxnSpPr>
            <a:cxnSpLocks/>
          </p:cNvCxnSpPr>
          <p:nvPr/>
        </p:nvCxnSpPr>
        <p:spPr>
          <a:xfrm>
            <a:off x="2996990" y="9157495"/>
            <a:ext cx="163468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TextBox 206">
            <a:extLst>
              <a:ext uri="{FF2B5EF4-FFF2-40B4-BE49-F238E27FC236}">
                <a16:creationId xmlns:a16="http://schemas.microsoft.com/office/drawing/2014/main" id="{DF9F1F53-7494-57FD-DAE5-A7E30A69847E}"/>
              </a:ext>
            </a:extLst>
          </p:cNvPr>
          <p:cNvSpPr txBox="1"/>
          <p:nvPr/>
        </p:nvSpPr>
        <p:spPr>
          <a:xfrm>
            <a:off x="4558531" y="9003606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99.31m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1B16D931-0819-D799-2E07-7048942731B6}"/>
              </a:ext>
            </a:extLst>
          </p:cNvPr>
          <p:cNvSpPr txBox="1"/>
          <p:nvPr/>
        </p:nvSpPr>
        <p:spPr>
          <a:xfrm>
            <a:off x="4572284" y="8698341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98.81m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A3B29191-DF3F-4705-B25F-7E40151CCD90}"/>
              </a:ext>
            </a:extLst>
          </p:cNvPr>
          <p:cNvSpPr txBox="1"/>
          <p:nvPr/>
        </p:nvSpPr>
        <p:spPr>
          <a:xfrm>
            <a:off x="1989141" y="5186030"/>
            <a:ext cx="798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BHE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A79AB8F4-D13B-DFD0-A2F3-0D484DC7E601}"/>
              </a:ext>
            </a:extLst>
          </p:cNvPr>
          <p:cNvSpPr txBox="1"/>
          <p:nvPr/>
        </p:nvSpPr>
        <p:spPr>
          <a:xfrm>
            <a:off x="1604154" y="3148295"/>
            <a:ext cx="1384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PVC 40mm OD fixed tremie (3m sections)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72CE9C68-B480-6FDD-0927-43BE480BF6B6}"/>
              </a:ext>
            </a:extLst>
          </p:cNvPr>
          <p:cNvSpPr txBox="1"/>
          <p:nvPr/>
        </p:nvSpPr>
        <p:spPr>
          <a:xfrm>
            <a:off x="3064729" y="9359782"/>
            <a:ext cx="35450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Base centraliser (5cm of tremie protrudes from base)</a:t>
            </a: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EB0D6776-E9DC-E3CE-0D45-07B1690EBB07}"/>
              </a:ext>
            </a:extLst>
          </p:cNvPr>
          <p:cNvSpPr txBox="1"/>
          <p:nvPr/>
        </p:nvSpPr>
        <p:spPr>
          <a:xfrm>
            <a:off x="2289763" y="9536631"/>
            <a:ext cx="1306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/>
              <a:t>45</a:t>
            </a:r>
            <a:r>
              <a:rPr lang="en-GB" sz="1000" baseline="30000" dirty="0"/>
              <a:t>o</a:t>
            </a:r>
            <a:r>
              <a:rPr lang="en-GB" sz="1000" dirty="0"/>
              <a:t> angle at base of fixed tremie</a:t>
            </a:r>
            <a:endParaRPr lang="en-GB" sz="1000" baseline="30000" dirty="0"/>
          </a:p>
        </p:txBody>
      </p: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695F1172-7FC2-1F57-AF69-79EE759A71A5}"/>
              </a:ext>
            </a:extLst>
          </p:cNvPr>
          <p:cNvCxnSpPr>
            <a:cxnSpLocks/>
            <a:endCxn id="29" idx="0"/>
          </p:cNvCxnSpPr>
          <p:nvPr/>
        </p:nvCxnSpPr>
        <p:spPr>
          <a:xfrm flipH="1">
            <a:off x="2924926" y="2751964"/>
            <a:ext cx="3439" cy="6231309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238FC002-0BEB-E556-46C4-4E9EFFFB51DC}"/>
              </a:ext>
            </a:extLst>
          </p:cNvPr>
          <p:cNvSpPr/>
          <p:nvPr/>
        </p:nvSpPr>
        <p:spPr>
          <a:xfrm>
            <a:off x="2867629" y="6757105"/>
            <a:ext cx="121062" cy="112497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</a:rPr>
              <a:t>Base weight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FCD9876D-171F-72EC-E376-CA6FFAF28724}"/>
              </a:ext>
            </a:extLst>
          </p:cNvPr>
          <p:cNvSpPr txBox="1"/>
          <p:nvPr/>
        </p:nvSpPr>
        <p:spPr>
          <a:xfrm>
            <a:off x="2478246" y="2382632"/>
            <a:ext cx="858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FO</a:t>
            </a:r>
          </a:p>
        </p:txBody>
      </p:sp>
      <p:sp>
        <p:nvSpPr>
          <p:cNvPr id="223" name="Freeform: Shape 222">
            <a:extLst>
              <a:ext uri="{FF2B5EF4-FFF2-40B4-BE49-F238E27FC236}">
                <a16:creationId xmlns:a16="http://schemas.microsoft.com/office/drawing/2014/main" id="{19A82334-DE52-27F1-78BD-6A99D8776248}"/>
              </a:ext>
            </a:extLst>
          </p:cNvPr>
          <p:cNvSpPr/>
          <p:nvPr/>
        </p:nvSpPr>
        <p:spPr>
          <a:xfrm>
            <a:off x="2796988" y="9415386"/>
            <a:ext cx="256717" cy="117356"/>
          </a:xfrm>
          <a:custGeom>
            <a:avLst/>
            <a:gdLst>
              <a:gd name="connsiteX0" fmla="*/ 0 w 246937"/>
              <a:gd name="connsiteY0" fmla="*/ 66013 h 117356"/>
              <a:gd name="connsiteX1" fmla="*/ 90462 w 246937"/>
              <a:gd name="connsiteY1" fmla="*/ 0 h 117356"/>
              <a:gd name="connsiteX2" fmla="*/ 176034 w 246937"/>
              <a:gd name="connsiteY2" fmla="*/ 2445 h 117356"/>
              <a:gd name="connsiteX3" fmla="*/ 246937 w 246937"/>
              <a:gd name="connsiteY3" fmla="*/ 66013 h 117356"/>
              <a:gd name="connsiteX4" fmla="*/ 180924 w 246937"/>
              <a:gd name="connsiteY4" fmla="*/ 114911 h 117356"/>
              <a:gd name="connsiteX5" fmla="*/ 80683 w 246937"/>
              <a:gd name="connsiteY5" fmla="*/ 117356 h 117356"/>
              <a:gd name="connsiteX6" fmla="*/ 0 w 246937"/>
              <a:gd name="connsiteY6" fmla="*/ 66013 h 117356"/>
              <a:gd name="connsiteX0" fmla="*/ 0 w 268941"/>
              <a:gd name="connsiteY0" fmla="*/ 66013 h 117356"/>
              <a:gd name="connsiteX1" fmla="*/ 90462 w 268941"/>
              <a:gd name="connsiteY1" fmla="*/ 0 h 117356"/>
              <a:gd name="connsiteX2" fmla="*/ 176034 w 268941"/>
              <a:gd name="connsiteY2" fmla="*/ 2445 h 117356"/>
              <a:gd name="connsiteX3" fmla="*/ 268941 w 268941"/>
              <a:gd name="connsiteY3" fmla="*/ 66013 h 117356"/>
              <a:gd name="connsiteX4" fmla="*/ 180924 w 268941"/>
              <a:gd name="connsiteY4" fmla="*/ 114911 h 117356"/>
              <a:gd name="connsiteX5" fmla="*/ 80683 w 268941"/>
              <a:gd name="connsiteY5" fmla="*/ 117356 h 117356"/>
              <a:gd name="connsiteX6" fmla="*/ 0 w 268941"/>
              <a:gd name="connsiteY6" fmla="*/ 66013 h 117356"/>
              <a:gd name="connsiteX0" fmla="*/ 0 w 256717"/>
              <a:gd name="connsiteY0" fmla="*/ 66013 h 117356"/>
              <a:gd name="connsiteX1" fmla="*/ 90462 w 256717"/>
              <a:gd name="connsiteY1" fmla="*/ 0 h 117356"/>
              <a:gd name="connsiteX2" fmla="*/ 176034 w 256717"/>
              <a:gd name="connsiteY2" fmla="*/ 2445 h 117356"/>
              <a:gd name="connsiteX3" fmla="*/ 256717 w 256717"/>
              <a:gd name="connsiteY3" fmla="*/ 66013 h 117356"/>
              <a:gd name="connsiteX4" fmla="*/ 180924 w 256717"/>
              <a:gd name="connsiteY4" fmla="*/ 114911 h 117356"/>
              <a:gd name="connsiteX5" fmla="*/ 80683 w 256717"/>
              <a:gd name="connsiteY5" fmla="*/ 117356 h 117356"/>
              <a:gd name="connsiteX6" fmla="*/ 0 w 256717"/>
              <a:gd name="connsiteY6" fmla="*/ 66013 h 11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717" h="117356">
                <a:moveTo>
                  <a:pt x="0" y="66013"/>
                </a:moveTo>
                <a:lnTo>
                  <a:pt x="90462" y="0"/>
                </a:lnTo>
                <a:lnTo>
                  <a:pt x="176034" y="2445"/>
                </a:lnTo>
                <a:lnTo>
                  <a:pt x="256717" y="66013"/>
                </a:lnTo>
                <a:lnTo>
                  <a:pt x="180924" y="114911"/>
                </a:lnTo>
                <a:lnTo>
                  <a:pt x="80683" y="117356"/>
                </a:lnTo>
                <a:lnTo>
                  <a:pt x="0" y="66013"/>
                </a:lnTo>
                <a:close/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096904D-21B3-3330-4F16-4E3BE4BAE3A3}"/>
              </a:ext>
            </a:extLst>
          </p:cNvPr>
          <p:cNvGrpSpPr/>
          <p:nvPr/>
        </p:nvGrpSpPr>
        <p:grpSpPr>
          <a:xfrm>
            <a:off x="2801576" y="4089115"/>
            <a:ext cx="266007" cy="2624351"/>
            <a:chOff x="3162993" y="4089115"/>
            <a:chExt cx="266007" cy="262435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C6AB967-D0C7-E137-B61D-43D3B257DA1B}"/>
                </a:ext>
              </a:extLst>
            </p:cNvPr>
            <p:cNvGrpSpPr/>
            <p:nvPr/>
          </p:nvGrpSpPr>
          <p:grpSpPr>
            <a:xfrm>
              <a:off x="3171596" y="4089115"/>
              <a:ext cx="249381" cy="2495016"/>
              <a:chOff x="3179619" y="2812900"/>
              <a:chExt cx="234236" cy="3771231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054E026A-8B71-43BF-77F4-1367CE599751}"/>
                  </a:ext>
                </a:extLst>
              </p:cNvPr>
              <p:cNvSpPr/>
              <p:nvPr/>
            </p:nvSpPr>
            <p:spPr>
              <a:xfrm>
                <a:off x="3179619" y="2812900"/>
                <a:ext cx="87682" cy="3770334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8EDA27A-A7C9-754F-9DD0-D83076848604}"/>
                  </a:ext>
                </a:extLst>
              </p:cNvPr>
              <p:cNvSpPr/>
              <p:nvPr/>
            </p:nvSpPr>
            <p:spPr>
              <a:xfrm>
                <a:off x="3326173" y="2813797"/>
                <a:ext cx="87682" cy="3770334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26A6DB33-50D0-DEA9-6F47-66985DC9D598}"/>
                </a:ext>
              </a:extLst>
            </p:cNvPr>
            <p:cNvSpPr/>
            <p:nvPr/>
          </p:nvSpPr>
          <p:spPr>
            <a:xfrm flipV="1">
              <a:off x="3162993" y="6453001"/>
              <a:ext cx="266007" cy="260465"/>
            </a:xfrm>
            <a:prstGeom prst="blockArc">
              <a:avLst>
                <a:gd name="adj1" fmla="val 10800000"/>
                <a:gd name="adj2" fmla="val 0"/>
                <a:gd name="adj3" fmla="val 42021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225" name="TextBox 224">
            <a:extLst>
              <a:ext uri="{FF2B5EF4-FFF2-40B4-BE49-F238E27FC236}">
                <a16:creationId xmlns:a16="http://schemas.microsoft.com/office/drawing/2014/main" id="{5D027715-366D-F9D8-5400-E04679E0C209}"/>
              </a:ext>
            </a:extLst>
          </p:cNvPr>
          <p:cNvSpPr txBox="1"/>
          <p:nvPr/>
        </p:nvSpPr>
        <p:spPr>
          <a:xfrm>
            <a:off x="789709" y="473825"/>
            <a:ext cx="5128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Sketch of base assembly for TH0416 GSH borehole showing installation depths below 24” casing top. DO NOT SCALE</a:t>
            </a:r>
          </a:p>
        </p:txBody>
      </p:sp>
    </p:spTree>
    <p:extLst>
      <p:ext uri="{BB962C8B-B14F-4D97-AF65-F5344CB8AC3E}">
        <p14:creationId xmlns:p14="http://schemas.microsoft.com/office/powerpoint/2010/main" val="1568228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215</TotalTime>
  <Words>75</Words>
  <Application>Microsoft Office PowerPoint</Application>
  <PresentationFormat>A4 Paper (210x297 mm)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BGS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Spence - BGS</dc:creator>
  <cp:lastModifiedBy>David Hetherington - BGS</cp:lastModifiedBy>
  <cp:revision>10</cp:revision>
  <cp:lastPrinted>2023-02-01T14:57:06Z</cp:lastPrinted>
  <dcterms:created xsi:type="dcterms:W3CDTF">2023-02-01T13:16:12Z</dcterms:created>
  <dcterms:modified xsi:type="dcterms:W3CDTF">2023-04-05T13:02:26Z</dcterms:modified>
</cp:coreProperties>
</file>