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76" r:id="rId5"/>
    <p:sldId id="417" r:id="rId6"/>
    <p:sldId id="423" r:id="rId7"/>
    <p:sldId id="261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1278" autoAdjust="0"/>
  </p:normalViewPr>
  <p:slideViewPr>
    <p:cSldViewPr snapToGrid="0" snapToObjects="1">
      <p:cViewPr varScale="1">
        <p:scale>
          <a:sx n="79" d="100"/>
          <a:sy n="79" d="100"/>
        </p:scale>
        <p:origin x="13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F1338C-14D0-8C48-8D23-B2FF23ED08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AEF62-5AF3-2945-AEF9-44336C58B8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970FE88-DDF2-9743-A7A9-821C0E88ED18}" type="datetimeFigureOut">
              <a:rPr lang="en-US"/>
              <a:pPr>
                <a:defRPr/>
              </a:pPr>
              <a:t>5/1/2020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4B1CFCB-C507-7B40-A05A-66D2790560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F0DBF6-E23E-5D4C-A400-B6AD7FBE5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197E5-5619-4244-A68B-5F0F1A32B2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319C3-B85A-DF44-8325-5C7694C69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FA4ED6A-0DE8-4C41-B1EB-3A03D5743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4ED6A-0DE8-4C41-B1EB-3A03D574387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7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ERA5 only where collocated with NOC algorithm</a:t>
            </a:r>
          </a:p>
          <a:p>
            <a:r>
              <a:rPr lang="en-GB" dirty="0"/>
              <a:t>Agreement</a:t>
            </a:r>
            <a:r>
              <a:rPr lang="en-GB" baseline="0" dirty="0"/>
              <a:t> so close that not clear which has the remaining error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n.b.</a:t>
            </a:r>
            <a:r>
              <a:rPr lang="en-GB" dirty="0"/>
              <a:t> using AGSP and </a:t>
            </a:r>
            <a:r>
              <a:rPr lang="en-GB" dirty="0" err="1"/>
              <a:t>hs</a:t>
            </a:r>
            <a:r>
              <a:rPr lang="en-GB" dirty="0"/>
              <a:t> filtering for </a:t>
            </a:r>
            <a:r>
              <a:rPr lang="en-GB" dirty="0" err="1"/>
              <a:t>sid</a:t>
            </a:r>
            <a:endParaRPr lang="en-GB" dirty="0"/>
          </a:p>
          <a:p>
            <a:r>
              <a:rPr lang="en-GB" baseline="0" dirty="0"/>
              <a:t>only selecting 1deg bins with more than 10 points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A4ED6A-0DE8-4C41-B1EB-3A03D57438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2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F81A6BE-9D78-9D4B-90D0-D48C1B1FA7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75644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B5131D-B767-0C47-A37C-D7F3901A45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6250"/>
            <a:ext cx="198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rtlCol="0" anchor="ctr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28" y="3356992"/>
            <a:ext cx="6020544" cy="3146936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13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2A0B9F12-0292-D242-B1AA-15C65DDA99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B74B9C0-97F4-9948-B467-4D03829D0D44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17781-9C3B-B345-A70B-B5801D3D9ED9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469B5B2-4CA9-EA42-9F57-FAB160536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0"/>
            <a:ext cx="52714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7" y="984143"/>
            <a:ext cx="5206985" cy="51928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928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D1F4A1DE-B111-6444-94AA-45CF9359FC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4B216E8-0531-2A4B-ABCA-DA128668ACAD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2783B3-48D4-BD49-A096-7693D4C61982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>
            <a:extLst>
              <a:ext uri="{FF2B5EF4-FFF2-40B4-BE49-F238E27FC236}">
                <a16:creationId xmlns:a16="http://schemas.microsoft.com/office/drawing/2014/main" id="{B4B6EBA8-548C-6A45-965C-9010D838B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0"/>
            <a:ext cx="52714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7" y="984143"/>
            <a:ext cx="2520749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1487" y="3660097"/>
            <a:ext cx="2520749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7723" y="984143"/>
            <a:ext cx="2520749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7723" y="3660097"/>
            <a:ext cx="2520749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0741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A585E7A-C01D-BD40-9964-69179AD173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0208E5E-8FA7-A14B-BF9B-F275D868C1CC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8B884B-0B2D-B846-BDBA-A5D826A00268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400CDA2C-7528-5A4F-9E56-02997A294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89378"/>
            <a:ext cx="10644244" cy="45248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5268090"/>
            <a:ext cx="10643872" cy="908873"/>
          </a:xfrm>
        </p:spPr>
        <p:txBody>
          <a:bodyPr numCol="2" spcCol="18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30" y="4725143"/>
            <a:ext cx="10644241" cy="4320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25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03752A9F-42A7-E34E-BDF4-BD881F1EE9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A4F5306E-1437-4E4A-B881-0673E9B15DFD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0B9A65-F168-6241-8E41-AA2F808A8DE2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>
            <a:extLst>
              <a:ext uri="{FF2B5EF4-FFF2-40B4-BE49-F238E27FC236}">
                <a16:creationId xmlns:a16="http://schemas.microsoft.com/office/drawing/2014/main" id="{DED2F89A-F70A-CF44-BE9F-F39F419B80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598" y="5268090"/>
            <a:ext cx="10643873" cy="908873"/>
          </a:xfrm>
        </p:spPr>
        <p:txBody>
          <a:bodyPr numCol="2" spcCol="18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30" y="4725143"/>
            <a:ext cx="10644242" cy="4320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C7E26C9-5185-4D4E-82DC-A98466F6C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231" y="89378"/>
            <a:ext cx="2476676" cy="218749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637624E-4FCD-E547-BE88-9AA8026471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231" y="2434765"/>
            <a:ext cx="2476676" cy="21794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8"/>
            <a:ext cx="2476307" cy="218749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7121" y="2434765"/>
            <a:ext cx="2476307" cy="21794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3" y="97153"/>
            <a:ext cx="2476307" cy="218749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9643" y="2442540"/>
            <a:ext cx="2476307" cy="21794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3"/>
            <a:ext cx="2476307" cy="218749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92165" y="2442540"/>
            <a:ext cx="2476307" cy="21794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845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BDD11EC-086E-014D-9BD2-FE68EFAE5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89378"/>
            <a:ext cx="10644244" cy="663209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9648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767AAFD9-7923-794D-91B8-AFB20600B1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599" y="89377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7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3" y="97152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2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599" y="3525869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47121" y="3525869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69643" y="3533644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92165" y="3533644"/>
            <a:ext cx="2476307" cy="318783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9852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6B05C-4630-8A42-98C3-E1B0AA4B7F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6838" y="0"/>
            <a:ext cx="12385676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B6202-22A7-CA4C-B62E-848E67F5DC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6250"/>
            <a:ext cx="198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94469E-6F15-6849-B4BB-A361722BC7C9}"/>
              </a:ext>
            </a:extLst>
          </p:cNvPr>
          <p:cNvSpPr txBox="1">
            <a:spLocks/>
          </p:cNvSpPr>
          <p:nvPr userDrawn="1"/>
        </p:nvSpPr>
        <p:spPr>
          <a:xfrm>
            <a:off x="731838" y="6027738"/>
            <a:ext cx="6985000" cy="431800"/>
          </a:xfrm>
          <a:prstGeom prst="rect">
            <a:avLst/>
          </a:prstGeom>
        </p:spPr>
        <p:txBody>
          <a:bodyPr lIns="90000" t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Making Sense of Changing Seas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A306D-771F-FD45-A637-DBC59FFB8491}"/>
              </a:ext>
            </a:extLst>
          </p:cNvPr>
          <p:cNvCxnSpPr>
            <a:cxnSpLocks/>
          </p:cNvCxnSpPr>
          <p:nvPr userDrawn="1"/>
        </p:nvCxnSpPr>
        <p:spPr>
          <a:xfrm>
            <a:off x="738188" y="6453188"/>
            <a:ext cx="10725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227E802-AC1E-0E42-8255-763A9C8DFD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135688"/>
            <a:ext cx="20447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6F777A4-842F-6B47-852E-1210125B30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6548438"/>
            <a:ext cx="660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82" y="1228241"/>
            <a:ext cx="10716836" cy="4686080"/>
          </a:xfrm>
        </p:spPr>
        <p:txBody>
          <a:bodyPr anchor="ctr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016" y="616058"/>
            <a:ext cx="5222829" cy="571814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6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57785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8" y="2474795"/>
            <a:ext cx="10596033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6999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7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85916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566AC75-704A-8446-B3D2-5E4DCF8D8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75644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E1A5034-D42C-CF4D-8830-54D2225125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6250"/>
            <a:ext cx="198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rtlCol="0" anchor="ctr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28" y="3356992"/>
            <a:ext cx="6020544" cy="2387600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528" y="5836667"/>
            <a:ext cx="6020544" cy="66726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03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36824E2B-D73E-1246-8820-1609D41D7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75644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552E734-4DF1-5B4A-88FB-E1436E28E5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6250"/>
            <a:ext cx="198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rtlCol="0" anchor="ctr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28" y="2820962"/>
            <a:ext cx="6020544" cy="2387600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528" y="5301208"/>
            <a:ext cx="6020544" cy="44338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3900" y="5837238"/>
            <a:ext cx="6020172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69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11BF3AD-D50D-964A-893E-00F03A3E43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0238" y="-77788"/>
            <a:ext cx="7848600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FA35D32-CDD9-7246-9C90-B36BC7F62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6250"/>
            <a:ext cx="198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1228240"/>
            <a:ext cx="6333256" cy="4240787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8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E9112-A784-8645-A727-D180BB867A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6F8A0-D6E4-BA47-A589-8FFB9DF0FC1C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DF7A8D-3323-CF48-9CA3-BA1129C5A245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7704633-71D5-EE44-86E2-2F026C5EA7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00" y="89378"/>
            <a:ext cx="10643872" cy="720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49"/>
            <a:ext cx="10643872" cy="5192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30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F2F25-93A5-8B42-BD5C-DB63F4EA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9ABD06-6ADC-2444-A626-C5C2311580A8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896C97-3EE5-4D4A-940F-455EA2EEB29F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id="{3B2EDD4B-5F45-2C46-B4C6-C399F7CABF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30" y="89378"/>
            <a:ext cx="10644241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600" y="984249"/>
            <a:ext cx="10643872" cy="5192713"/>
          </a:xfrm>
        </p:spPr>
        <p:txBody>
          <a:bodyPr numCol="2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19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4BCA6-E0B4-0A48-82B0-3A731BF82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037FD37-AEB9-ED4C-A314-6343888A487F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4ABB83-798E-B349-B9E2-0C8A31A6066B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id="{D0BEA639-22D3-244F-873D-803DDA9A4D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48"/>
            <a:ext cx="10643872" cy="5192713"/>
          </a:xfrm>
        </p:spPr>
        <p:txBody>
          <a:bodyPr numCol="3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08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A78B912D-F39F-F541-9FD1-F883D04EB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8536B2D-2527-0549-821D-64E55E81CA9F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228DBE-8250-1840-9314-A423298D0192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6D99C8E3-8BA9-964D-9B9D-546A4ABF33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2"/>
            <a:ext cx="5090325" cy="519251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84250"/>
            <a:ext cx="53721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76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B80F23D9-71E4-F74A-BC8F-AEA88256B5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8153B97-74D1-FA46-880C-E882D2A8870E}"/>
              </a:ext>
            </a:extLst>
          </p:cNvPr>
          <p:cNvSpPr txBox="1">
            <a:spLocks/>
          </p:cNvSpPr>
          <p:nvPr userDrawn="1"/>
        </p:nvSpPr>
        <p:spPr>
          <a:xfrm>
            <a:off x="723900" y="6494463"/>
            <a:ext cx="2635250" cy="2174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DCC902-FF77-FD4F-B1A3-1F6C7F3CBF1A}"/>
              </a:ext>
            </a:extLst>
          </p:cNvPr>
          <p:cNvCxnSpPr>
            <a:cxnSpLocks/>
          </p:cNvCxnSpPr>
          <p:nvPr userDrawn="1"/>
        </p:nvCxnSpPr>
        <p:spPr>
          <a:xfrm>
            <a:off x="823913" y="6453188"/>
            <a:ext cx="10544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0B404BF7-5073-104B-9635-397EC3255E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6550025"/>
            <a:ext cx="51911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3"/>
            <a:ext cx="2463089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84250"/>
            <a:ext cx="53721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600" y="3660097"/>
            <a:ext cx="2463089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60300" y="984143"/>
            <a:ext cx="2463088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300" y="3660097"/>
            <a:ext cx="2463088" cy="251686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612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1D3E9D2-D2B4-C94E-BD0C-C8057AD6B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88900"/>
            <a:ext cx="10744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B4BC07-7B0E-2F4E-89D1-FF8003DA1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3900" y="981075"/>
            <a:ext cx="107442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150000"/>
        </a:lnSpc>
        <a:spcBef>
          <a:spcPts val="1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4DB3E6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4DB3E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>
            <a:extLst>
              <a:ext uri="{FF2B5EF4-FFF2-40B4-BE49-F238E27FC236}">
                <a16:creationId xmlns:a16="http://schemas.microsoft.com/office/drawing/2014/main" id="{4F1DBE3A-C819-6547-8A6E-4C22CCFF3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239" y="172122"/>
            <a:ext cx="829414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2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GB" altLang="en-US" sz="3200" b="1" dirty="0">
                <a:solidFill>
                  <a:schemeClr val="bg1"/>
                </a:solidFill>
              </a:rPr>
              <a:t>GNSS-Reflectometry at NOC:</a:t>
            </a:r>
            <a:r>
              <a:rPr lang="en-GB" altLang="en-US" sz="3200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en-GB" altLang="en-US" sz="3200" dirty="0">
                <a:solidFill>
                  <a:schemeClr val="bg1"/>
                </a:solidFill>
              </a:rPr>
              <a:t>Global ocean winds and sea-ice</a:t>
            </a:r>
          </a:p>
          <a:p>
            <a:pPr algn="ctr" eaLnBrk="1" hangingPunct="1"/>
            <a:r>
              <a:rPr lang="en-GB" altLang="en-US" sz="3200" dirty="0">
                <a:solidFill>
                  <a:schemeClr val="bg1"/>
                </a:solidFill>
              </a:rPr>
              <a:t>Future mission concepts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2353E-03E3-7647-839F-3778BBD7E2FC}"/>
              </a:ext>
            </a:extLst>
          </p:cNvPr>
          <p:cNvSpPr txBox="1"/>
          <p:nvPr/>
        </p:nvSpPr>
        <p:spPr>
          <a:xfrm>
            <a:off x="4485939" y="3295736"/>
            <a:ext cx="770606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Matthew Hammond</a:t>
            </a:r>
            <a:r>
              <a:rPr lang="en-US" sz="2400" cap="none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, Giuseppe Foti</a:t>
            </a:r>
            <a:r>
              <a:rPr lang="en-US" sz="2400" cap="none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,</a:t>
            </a:r>
          </a:p>
          <a:p>
            <a:pPr algn="ctr"/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Christine Gommenginger</a:t>
            </a:r>
            <a:r>
              <a:rPr lang="en-US" sz="2400" cap="none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400" cap="none" dirty="0" err="1">
                <a:solidFill>
                  <a:schemeClr val="bg1">
                    <a:lumMod val="85000"/>
                  </a:schemeClr>
                </a:solidFill>
              </a:rPr>
              <a:t>Meric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 Srokosz</a:t>
            </a:r>
            <a:r>
              <a:rPr lang="en-US" sz="2400" cap="none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, </a:t>
            </a:r>
          </a:p>
          <a:p>
            <a:pPr algn="ctr"/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Martin Unwin</a:t>
            </a:r>
            <a:r>
              <a:rPr lang="en-US" sz="2400" cap="none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400" cap="none" dirty="0" err="1">
                <a:solidFill>
                  <a:schemeClr val="bg1">
                    <a:lumMod val="85000"/>
                  </a:schemeClr>
                </a:solidFill>
              </a:rPr>
              <a:t>Josep</a:t>
            </a:r>
            <a:r>
              <a:rPr lang="en-US" sz="2400" cap="none" dirty="0">
                <a:solidFill>
                  <a:schemeClr val="bg1">
                    <a:lumMod val="85000"/>
                  </a:schemeClr>
                </a:solidFill>
              </a:rPr>
              <a:t> Rosello</a:t>
            </a:r>
            <a:r>
              <a:rPr lang="en-US" sz="2400" cap="none" baseline="30000" dirty="0">
                <a:solidFill>
                  <a:schemeClr val="bg1">
                    <a:lumMod val="85000"/>
                  </a:schemeClr>
                </a:solidFill>
              </a:rPr>
              <a:t>3</a:t>
            </a:r>
          </a:p>
          <a:p>
            <a:pPr algn="ctr"/>
            <a:endParaRPr lang="en-US" sz="2400" cap="none" baseline="30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cap="none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cap="none" dirty="0">
                <a:solidFill>
                  <a:schemeClr val="bg1">
                    <a:lumMod val="85000"/>
                  </a:schemeClr>
                </a:solidFill>
              </a:rPr>
              <a:t> National Oceanography Centre</a:t>
            </a:r>
          </a:p>
          <a:p>
            <a:pPr algn="ctr"/>
            <a:r>
              <a:rPr lang="en-US" baseline="30000" dirty="0">
                <a:solidFill>
                  <a:schemeClr val="bg1">
                    <a:lumMod val="85000"/>
                  </a:schemeClr>
                </a:solidFill>
              </a:rPr>
              <a:t>2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Surrey Satellite Technology Ltd (SSTL)</a:t>
            </a:r>
          </a:p>
          <a:p>
            <a:pPr algn="ctr"/>
            <a:r>
              <a:rPr lang="en-US" cap="none" baseline="30000" dirty="0">
                <a:solidFill>
                  <a:schemeClr val="bg1">
                    <a:lumMod val="85000"/>
                  </a:schemeClr>
                </a:solidFill>
              </a:rPr>
              <a:t>3</a:t>
            </a:r>
            <a:r>
              <a:rPr lang="en-US" cap="none" dirty="0">
                <a:solidFill>
                  <a:schemeClr val="bg1">
                    <a:lumMod val="85000"/>
                  </a:schemeClr>
                </a:solidFill>
              </a:rPr>
              <a:t> Eur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opean Space Agency</a:t>
            </a:r>
            <a:endParaRPr lang="en-US" cap="none" dirty="0">
              <a:solidFill>
                <a:schemeClr val="bg1">
                  <a:lumMod val="8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2" name="media1.m4v">
            <a:hlinkClick r:id="" action="ppaction://media"/>
            <a:extLst>
              <a:ext uri="{FF2B5EF4-FFF2-40B4-BE49-F238E27FC236}">
                <a16:creationId xmlns:a16="http://schemas.microsoft.com/office/drawing/2014/main" id="{5E430071-FE39-DF48-A30C-2695F2872D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831" y="1764252"/>
            <a:ext cx="3675529" cy="3593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B6806-696B-D14C-9960-F86B3326ADCD}"/>
              </a:ext>
            </a:extLst>
          </p:cNvPr>
          <p:cNvSpPr txBox="1"/>
          <p:nvPr/>
        </p:nvSpPr>
        <p:spPr>
          <a:xfrm>
            <a:off x="5629018" y="6173129"/>
            <a:ext cx="54485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z="2000" dirty="0"/>
              <a:t>EGU General Assembly, May 4-8</a:t>
            </a:r>
            <a:r>
              <a:rPr lang="en-US" sz="2000" baseline="30000" dirty="0"/>
              <a:t>th, </a:t>
            </a:r>
            <a:r>
              <a:rPr lang="en-US" sz="2000" dirty="0"/>
              <a:t>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ce_comb_s_new">
            <a:hlinkClick r:id="" action="ppaction://media"/>
            <a:extLst>
              <a:ext uri="{FF2B5EF4-FFF2-40B4-BE49-F238E27FC236}">
                <a16:creationId xmlns:a16="http://schemas.microsoft.com/office/drawing/2014/main" id="{8E7EAB5D-36D0-4F8E-9FA1-50D2237BA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732" y="803028"/>
            <a:ext cx="11083636" cy="5195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85777" y="266700"/>
            <a:ext cx="1935983" cy="31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354492" y="826105"/>
            <a:ext cx="529742" cy="29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B54F1D-161C-764A-83BC-B50B91F4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05" y="262310"/>
            <a:ext cx="10644241" cy="432007"/>
          </a:xfrm>
        </p:spPr>
        <p:txBody>
          <a:bodyPr>
            <a:noAutofit/>
          </a:bodyPr>
          <a:lstStyle/>
          <a:p>
            <a:pPr algn="ctr"/>
            <a:r>
              <a:rPr lang="en-GB" sz="3333" b="1" dirty="0"/>
              <a:t>NOC GNSS-R Sea Ice Extent (GSID v1.0)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4982" y="5667672"/>
            <a:ext cx="8219479" cy="46166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Agreement with ECMWF ERA-5: 98%</a:t>
            </a:r>
          </a:p>
        </p:txBody>
      </p:sp>
    </p:spTree>
    <p:extLst>
      <p:ext uri="{BB962C8B-B14F-4D97-AF65-F5344CB8AC3E}">
        <p14:creationId xmlns:p14="http://schemas.microsoft.com/office/powerpoint/2010/main" val="15146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3.m4v">
            <a:hlinkClick r:id="" action="ppaction://media"/>
            <a:extLst>
              <a:ext uri="{FF2B5EF4-FFF2-40B4-BE49-F238E27FC236}">
                <a16:creationId xmlns:a16="http://schemas.microsoft.com/office/drawing/2014/main" id="{0ED937D5-0A96-A04E-910E-36AF14BAD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5975"/>
            <a:ext cx="12192000" cy="5224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140" y="290679"/>
            <a:ext cx="10644241" cy="432007"/>
          </a:xfrm>
        </p:spPr>
        <p:txBody>
          <a:bodyPr>
            <a:noAutofit/>
          </a:bodyPr>
          <a:lstStyle/>
          <a:p>
            <a:pPr algn="ctr"/>
            <a:r>
              <a:rPr lang="en-GB" sz="3333" b="1" dirty="0"/>
              <a:t>NOC GNSS-R Ocean winds (CBRE v1.0)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568" y="4882286"/>
            <a:ext cx="10512719" cy="120032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sz="2400" dirty="0"/>
              <a:t>Agreement with ECMWF ERA-5: ~2m/s</a:t>
            </a:r>
            <a:r>
              <a:rPr lang="en-US" sz="2400" baseline="30000" dirty="0"/>
              <a:t> </a:t>
            </a:r>
            <a:r>
              <a:rPr lang="en-US" sz="2400" dirty="0"/>
              <a:t>(RMSE)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Bias within ±0.5 m.s</a:t>
            </a:r>
            <a:r>
              <a:rPr lang="en-US" sz="2400" baseline="30000" dirty="0"/>
              <a:t>-1</a:t>
            </a:r>
            <a:r>
              <a:rPr lang="en-US" sz="2400" dirty="0"/>
              <a:t> over 3.5 years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Both products available from </a:t>
            </a:r>
            <a:r>
              <a:rPr lang="en-US" sz="2400" dirty="0" err="1"/>
              <a:t>www.merrbys.co.uk</a:t>
            </a:r>
            <a:endParaRPr lang="en-US" sz="24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A585E7A-C01D-BD40-9964-69179AD1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77788"/>
            <a:ext cx="820738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2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65567" y="398169"/>
            <a:ext cx="6406428" cy="861774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GB" sz="4800" b="1" dirty="0">
                <a:solidFill>
                  <a:schemeClr val="bg1"/>
                </a:solidFill>
                <a:effectLst>
                  <a:glow rad="254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ea typeface="+mj-ea"/>
                <a:cs typeface="Verdana"/>
              </a:rPr>
              <a:t>ESA HydroGNSS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646" y="3010956"/>
            <a:ext cx="1780801" cy="637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041" y="3795062"/>
            <a:ext cx="1733407" cy="5586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808" y="4491411"/>
            <a:ext cx="1403331" cy="801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561" y="4607858"/>
            <a:ext cx="1620369" cy="765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611" y="5660777"/>
            <a:ext cx="1520912" cy="459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967" y="5591418"/>
            <a:ext cx="1594408" cy="566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06663">
            <a:off x="8291372" y="891283"/>
            <a:ext cx="2382685" cy="19061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64211">
            <a:off x="7860047" y="217247"/>
            <a:ext cx="1529521" cy="12236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6E70B5-EB6A-CB4D-844C-751A578B6DF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68" y="1325455"/>
            <a:ext cx="7165426" cy="4718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498" y="1456480"/>
            <a:ext cx="1077994" cy="1071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7107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tional Oceanography Centre 1">
      <a:dk1>
        <a:srgbClr val="13324D"/>
      </a:dk1>
      <a:lt1>
        <a:srgbClr val="FFFFFF"/>
      </a:lt1>
      <a:dk2>
        <a:srgbClr val="13324D"/>
      </a:dk2>
      <a:lt2>
        <a:srgbClr val="FFFFFF"/>
      </a:lt2>
      <a:accent1>
        <a:srgbClr val="13324D"/>
      </a:accent1>
      <a:accent2>
        <a:srgbClr val="1D71B8"/>
      </a:accent2>
      <a:accent3>
        <a:srgbClr val="4DB3E6"/>
      </a:accent3>
      <a:accent4>
        <a:srgbClr val="FFE60B"/>
      </a:accent4>
      <a:accent5>
        <a:srgbClr val="43B9B6"/>
      </a:accent5>
      <a:accent6>
        <a:srgbClr val="EB5C0B"/>
      </a:accent6>
      <a:hlink>
        <a:srgbClr val="1D71B8"/>
      </a:hlink>
      <a:folHlink>
        <a:srgbClr val="1D71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92DB35B-8AD3-974B-8388-A990BB387B7D}" vid="{49AAF0C9-BF10-2940-A893-107982A3FF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0A4D57975864288A45BFF1B09DD92" ma:contentTypeVersion="12" ma:contentTypeDescription="Create a new document." ma:contentTypeScope="" ma:versionID="9af5952f8236b878c921aa5d60b42eed">
  <xsd:schema xmlns:xsd="http://www.w3.org/2001/XMLSchema" xmlns:xs="http://www.w3.org/2001/XMLSchema" xmlns:p="http://schemas.microsoft.com/office/2006/metadata/properties" xmlns:ns3="ba7b2c41-dce1-4050-b810-32bcc83676c0" xmlns:ns4="99d5cc77-8791-4e09-8155-b9cf2ec18c9c" targetNamespace="http://schemas.microsoft.com/office/2006/metadata/properties" ma:root="true" ma:fieldsID="7bff102f935554947dfb25bd9c4800ac" ns3:_="" ns4:_="">
    <xsd:import namespace="ba7b2c41-dce1-4050-b810-32bcc83676c0"/>
    <xsd:import namespace="99d5cc77-8791-4e09-8155-b9cf2ec18c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b2c41-dce1-4050-b810-32bcc8367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5cc77-8791-4e09-8155-b9cf2ec18c9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D8DAE1-F3B1-4D0B-AA55-FC04CFD9B4ED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99d5cc77-8791-4e09-8155-b9cf2ec18c9c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a7b2c41-dce1-4050-b810-32bcc83676c0"/>
  </ds:schemaRefs>
</ds:datastoreItem>
</file>

<file path=customXml/itemProps2.xml><?xml version="1.0" encoding="utf-8"?>
<ds:datastoreItem xmlns:ds="http://schemas.openxmlformats.org/officeDocument/2006/customXml" ds:itemID="{16F37A41-514B-459C-9BE0-CFA0EA443F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7b2c41-dce1-4050-b810-32bcc83676c0"/>
    <ds:schemaRef ds:uri="99d5cc77-8791-4e09-8155-b9cf2ec18c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648513-5970-4C5B-88A5-E1FFBA4131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7036</TotalTime>
  <Words>156</Words>
  <Application>Microsoft Office PowerPoint</Application>
  <PresentationFormat>Widescreen</PresentationFormat>
  <Paragraphs>29</Paragraphs>
  <Slides>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Verdana</vt:lpstr>
      <vt:lpstr>Office Theme</vt:lpstr>
      <vt:lpstr>PowerPoint Presentation</vt:lpstr>
      <vt:lpstr>NOC GNSS-R Sea Ice Extent (GSID v1.0)</vt:lpstr>
      <vt:lpstr>NOC GNSS-R Ocean winds (CBRE v1.0)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Beasley, Simon J.</dc:creator>
  <cp:lastModifiedBy>matthew hammond</cp:lastModifiedBy>
  <cp:revision>167</cp:revision>
  <dcterms:created xsi:type="dcterms:W3CDTF">2019-09-17T11:35:55Z</dcterms:created>
  <dcterms:modified xsi:type="dcterms:W3CDTF">2020-05-01T15:15:01Z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0x0101003AB0A4D57975864288A45BFF1B09DD92</vt:lpwstr>
  </property>
</Properties>
</file>