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Default Extension="tiff" ContentType="image/tiff"/>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2" r:id="rId1"/>
  </p:sldMasterIdLst>
  <p:notesMasterIdLst>
    <p:notesMasterId r:id="rId28"/>
  </p:notesMasterIdLst>
  <p:handoutMasterIdLst>
    <p:handoutMasterId r:id="rId29"/>
  </p:handoutMasterIdLst>
  <p:sldIdLst>
    <p:sldId id="271" r:id="rId2"/>
    <p:sldId id="319" r:id="rId3"/>
    <p:sldId id="292" r:id="rId4"/>
    <p:sldId id="293" r:id="rId5"/>
    <p:sldId id="296" r:id="rId6"/>
    <p:sldId id="297" r:id="rId7"/>
    <p:sldId id="298" r:id="rId8"/>
    <p:sldId id="307" r:id="rId9"/>
    <p:sldId id="294" r:id="rId10"/>
    <p:sldId id="299" r:id="rId11"/>
    <p:sldId id="300" r:id="rId12"/>
    <p:sldId id="305" r:id="rId13"/>
    <p:sldId id="281" r:id="rId14"/>
    <p:sldId id="301" r:id="rId15"/>
    <p:sldId id="303" r:id="rId16"/>
    <p:sldId id="306" r:id="rId17"/>
    <p:sldId id="304" r:id="rId18"/>
    <p:sldId id="316" r:id="rId19"/>
    <p:sldId id="311" r:id="rId20"/>
    <p:sldId id="312" r:id="rId21"/>
    <p:sldId id="310" r:id="rId22"/>
    <p:sldId id="315" r:id="rId23"/>
    <p:sldId id="313" r:id="rId24"/>
    <p:sldId id="314" r:id="rId25"/>
    <p:sldId id="317" r:id="rId26"/>
    <p:sldId id="318" r:id="rId27"/>
  </p:sldIdLst>
  <p:sldSz cx="9144000" cy="6858000" type="screen4x3"/>
  <p:notesSz cx="6794500" cy="9906000"/>
  <p:defaultTextStyle>
    <a:defPPr>
      <a:defRPr lang="en-GB"/>
    </a:defPPr>
    <a:lvl1pPr algn="ctr" rtl="0" eaLnBrk="0" fontAlgn="base" hangingPunct="0">
      <a:spcBef>
        <a:spcPct val="0"/>
      </a:spcBef>
      <a:spcAft>
        <a:spcPct val="0"/>
      </a:spcAft>
      <a:defRPr sz="1400" kern="1200">
        <a:solidFill>
          <a:schemeClr val="tx1"/>
        </a:solidFill>
        <a:latin typeface="Arial" charset="0"/>
        <a:ea typeface="+mn-ea"/>
        <a:cs typeface="+mn-cs"/>
      </a:defRPr>
    </a:lvl1pPr>
    <a:lvl2pPr marL="457200" algn="ctr" rtl="0" eaLnBrk="0" fontAlgn="base" hangingPunct="0">
      <a:spcBef>
        <a:spcPct val="0"/>
      </a:spcBef>
      <a:spcAft>
        <a:spcPct val="0"/>
      </a:spcAft>
      <a:defRPr sz="1400" kern="1200">
        <a:solidFill>
          <a:schemeClr val="tx1"/>
        </a:solidFill>
        <a:latin typeface="Arial" charset="0"/>
        <a:ea typeface="+mn-ea"/>
        <a:cs typeface="+mn-cs"/>
      </a:defRPr>
    </a:lvl2pPr>
    <a:lvl3pPr marL="914400" algn="ctr" rtl="0" eaLnBrk="0" fontAlgn="base" hangingPunct="0">
      <a:spcBef>
        <a:spcPct val="0"/>
      </a:spcBef>
      <a:spcAft>
        <a:spcPct val="0"/>
      </a:spcAft>
      <a:defRPr sz="1400" kern="1200">
        <a:solidFill>
          <a:schemeClr val="tx1"/>
        </a:solidFill>
        <a:latin typeface="Arial" charset="0"/>
        <a:ea typeface="+mn-ea"/>
        <a:cs typeface="+mn-cs"/>
      </a:defRPr>
    </a:lvl3pPr>
    <a:lvl4pPr marL="1371600" algn="ctr" rtl="0" eaLnBrk="0" fontAlgn="base" hangingPunct="0">
      <a:spcBef>
        <a:spcPct val="0"/>
      </a:spcBef>
      <a:spcAft>
        <a:spcPct val="0"/>
      </a:spcAft>
      <a:defRPr sz="1400" kern="1200">
        <a:solidFill>
          <a:schemeClr val="tx1"/>
        </a:solidFill>
        <a:latin typeface="Arial" charset="0"/>
        <a:ea typeface="+mn-ea"/>
        <a:cs typeface="+mn-cs"/>
      </a:defRPr>
    </a:lvl4pPr>
    <a:lvl5pPr marL="1828800" algn="ctr"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A9E"/>
    <a:srgbClr val="CC0000"/>
    <a:srgbClr val="660033"/>
    <a:srgbClr val="FF33CC"/>
    <a:srgbClr val="663300"/>
    <a:srgbClr val="6699FF"/>
    <a:srgbClr val="FFCC66"/>
    <a:srgbClr val="FFE7FF"/>
    <a:srgbClr val="FFFFCC"/>
    <a:srgbClr val="CCE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5780" autoAdjust="0"/>
  </p:normalViewPr>
  <p:slideViewPr>
    <p:cSldViewPr>
      <p:cViewPr varScale="1">
        <p:scale>
          <a:sx n="97" d="100"/>
          <a:sy n="97" d="100"/>
        </p:scale>
        <p:origin x="-2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30" y="162"/>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WLNTS3\DFSroot\WorkSpace\Teams\Gprotect\EmergingPollutants\Documents\Brownfields%20briefing\Doncaster%20plo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WLNTS3\DFSroot\WorkSpace\Teams\Gprotect\EmergingPollutants\Documents\Brownfields%20briefing\Doncaster%20plo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WLNTS3\DFSroot\WorkSpace\Teams\Gprotect\EmergingPollutants\Documents\Brownfields%20briefing\Doncaster%20plo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WLNTS3\DFSroot\WorkSpace\Teams\Gprotect\EmergingPollutants\Documents\Brownfields%20briefing\Doncaster%20plo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WLNTS3\DFSroot\WorkSpace\Teams\Gprotect\EmergingPollutants\Documents\Brownfields%20briefing\Doncaster%20plo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WLNTS3\DFSroot\WorkSpace\Teams\Gprotect\EmergingPollutants\Documents\Brownfields%20briefing\Doncaster%20plo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400" b="1"/>
            </a:pPr>
            <a:r>
              <a:rPr lang="en-US" sz="1400" b="1"/>
              <a:t> Bolton Hill</a:t>
            </a:r>
          </a:p>
        </c:rich>
      </c:tx>
      <c:layout>
        <c:manualLayout>
          <c:xMode val="edge"/>
          <c:yMode val="edge"/>
          <c:x val="0.41198340078071838"/>
          <c:y val="0.90415525500088845"/>
        </c:manualLayout>
      </c:layout>
      <c:overlay val="1"/>
    </c:title>
    <c:plotArea>
      <c:layout>
        <c:manualLayout>
          <c:layoutTarget val="inner"/>
          <c:xMode val="edge"/>
          <c:yMode val="edge"/>
          <c:x val="0.21254526503516857"/>
          <c:y val="0.16683230527880671"/>
          <c:w val="0.67226843432937988"/>
          <c:h val="0.77786259157704229"/>
        </c:manualLayout>
      </c:layout>
      <c:scatterChart>
        <c:scatterStyle val="lineMarker"/>
        <c:ser>
          <c:idx val="0"/>
          <c:order val="0"/>
          <c:tx>
            <c:v>AISUWRS 2004</c:v>
          </c:tx>
          <c:spPr>
            <a:ln w="12700">
              <a:solidFill>
                <a:schemeClr val="tx2">
                  <a:lumMod val="60000"/>
                  <a:lumOff val="40000"/>
                </a:schemeClr>
              </a:solidFill>
            </a:ln>
          </c:spPr>
          <c:xVal>
            <c:numRef>
              <c:f>'AVE old data'!$K$3:$K$9</c:f>
              <c:numCache>
                <c:formatCode>General</c:formatCode>
                <c:ptCount val="7"/>
                <c:pt idx="0">
                  <c:v>76</c:v>
                </c:pt>
                <c:pt idx="1">
                  <c:v>58</c:v>
                </c:pt>
                <c:pt idx="2">
                  <c:v>65</c:v>
                </c:pt>
                <c:pt idx="3">
                  <c:v>15</c:v>
                </c:pt>
                <c:pt idx="4">
                  <c:v>43</c:v>
                </c:pt>
                <c:pt idx="5">
                  <c:v>32</c:v>
                </c:pt>
                <c:pt idx="6">
                  <c:v>15</c:v>
                </c:pt>
              </c:numCache>
            </c:numRef>
          </c:xVal>
          <c:yVal>
            <c:numRef>
              <c:f>'AVE old data'!$M$3:$M$9</c:f>
              <c:numCache>
                <c:formatCode>General</c:formatCode>
                <c:ptCount val="7"/>
                <c:pt idx="0">
                  <c:v>16</c:v>
                </c:pt>
                <c:pt idx="1">
                  <c:v>22</c:v>
                </c:pt>
                <c:pt idx="2">
                  <c:v>28</c:v>
                </c:pt>
                <c:pt idx="3">
                  <c:v>34</c:v>
                </c:pt>
                <c:pt idx="4">
                  <c:v>39</c:v>
                </c:pt>
                <c:pt idx="5">
                  <c:v>45</c:v>
                </c:pt>
                <c:pt idx="6">
                  <c:v>51</c:v>
                </c:pt>
              </c:numCache>
            </c:numRef>
          </c:yVal>
        </c:ser>
        <c:ser>
          <c:idx val="1"/>
          <c:order val="1"/>
          <c:tx>
            <c:v>Feb 2014</c:v>
          </c:tx>
          <c:spPr>
            <a:ln w="12700">
              <a:solidFill>
                <a:schemeClr val="accent2">
                  <a:shade val="95000"/>
                  <a:satMod val="105000"/>
                </a:schemeClr>
              </a:solidFill>
            </a:ln>
          </c:spPr>
          <c:xVal>
            <c:numRef>
              <c:f>'13305(1)C'!$AR$20:$AR$23</c:f>
              <c:numCache>
                <c:formatCode>[&gt;=100]0;[&gt;=10]0;0</c:formatCode>
                <c:ptCount val="4"/>
                <c:pt idx="0">
                  <c:v>54</c:v>
                </c:pt>
                <c:pt idx="1">
                  <c:v>30</c:v>
                </c:pt>
                <c:pt idx="2">
                  <c:v>18</c:v>
                </c:pt>
                <c:pt idx="3">
                  <c:v>15</c:v>
                </c:pt>
              </c:numCache>
            </c:numRef>
          </c:xVal>
          <c:yVal>
            <c:numRef>
              <c:f>'13305(1)C'!$C$20:$C$23</c:f>
              <c:numCache>
                <c:formatCode>0</c:formatCode>
                <c:ptCount val="4"/>
                <c:pt idx="0">
                  <c:v>28</c:v>
                </c:pt>
                <c:pt idx="1">
                  <c:v>34</c:v>
                </c:pt>
                <c:pt idx="2">
                  <c:v>39</c:v>
                </c:pt>
                <c:pt idx="3">
                  <c:v>51</c:v>
                </c:pt>
              </c:numCache>
            </c:numRef>
          </c:yVal>
        </c:ser>
        <c:ser>
          <c:idx val="2"/>
          <c:order val="2"/>
          <c:tx>
            <c:v>Jul 2014</c:v>
          </c:tx>
          <c:spPr>
            <a:ln w="12700">
              <a:solidFill>
                <a:schemeClr val="accent3"/>
              </a:solidFill>
            </a:ln>
          </c:spPr>
          <c:xVal>
            <c:numRef>
              <c:f>'13430 icpms'!$F$17:$F$21</c:f>
              <c:numCache>
                <c:formatCode>0.000</c:formatCode>
                <c:ptCount val="5"/>
                <c:pt idx="0">
                  <c:v>49.113039235618736</c:v>
                </c:pt>
                <c:pt idx="1">
                  <c:v>50.257631560506091</c:v>
                </c:pt>
                <c:pt idx="2">
                  <c:v>25.597494450829327</c:v>
                </c:pt>
                <c:pt idx="3">
                  <c:v>16.41272821134887</c:v>
                </c:pt>
                <c:pt idx="4">
                  <c:v>12.918130083025934</c:v>
                </c:pt>
              </c:numCache>
            </c:numRef>
          </c:xVal>
          <c:yVal>
            <c:numRef>
              <c:f>'13430 field data (July14)'!$E$47:$E$51</c:f>
              <c:numCache>
                <c:formatCode>General</c:formatCode>
                <c:ptCount val="5"/>
                <c:pt idx="0">
                  <c:v>22</c:v>
                </c:pt>
                <c:pt idx="1">
                  <c:v>28</c:v>
                </c:pt>
                <c:pt idx="2">
                  <c:v>34</c:v>
                </c:pt>
                <c:pt idx="3">
                  <c:v>39</c:v>
                </c:pt>
                <c:pt idx="4">
                  <c:v>51</c:v>
                </c:pt>
              </c:numCache>
            </c:numRef>
          </c:yVal>
        </c:ser>
        <c:axId val="98446720"/>
        <c:axId val="98473472"/>
      </c:scatterChart>
      <c:valAx>
        <c:axId val="98446720"/>
        <c:scaling>
          <c:orientation val="minMax"/>
        </c:scaling>
        <c:axPos val="t"/>
        <c:title>
          <c:tx>
            <c:rich>
              <a:bodyPr/>
              <a:lstStyle/>
              <a:p>
                <a:pPr>
                  <a:defRPr/>
                </a:pPr>
                <a:r>
                  <a:rPr lang="en-US"/>
                  <a:t>Boron concentration (µg/L)</a:t>
                </a:r>
              </a:p>
            </c:rich>
          </c:tx>
          <c:layout>
            <c:manualLayout>
              <c:xMode val="edge"/>
              <c:yMode val="edge"/>
              <c:x val="0.23912102566313867"/>
              <c:y val="3.7804351452566477E-2"/>
            </c:manualLayout>
          </c:layout>
        </c:title>
        <c:numFmt formatCode="General" sourceLinked="1"/>
        <c:tickLblPos val="nextTo"/>
        <c:spPr>
          <a:ln w="12700">
            <a:solidFill>
              <a:sysClr val="windowText" lastClr="000000"/>
            </a:solidFill>
          </a:ln>
        </c:spPr>
        <c:crossAx val="98473472"/>
        <c:crosses val="autoZero"/>
        <c:crossBetween val="midCat"/>
      </c:valAx>
      <c:valAx>
        <c:axId val="98473472"/>
        <c:scaling>
          <c:orientation val="maxMin"/>
        </c:scaling>
        <c:axPos val="l"/>
        <c:title>
          <c:tx>
            <c:rich>
              <a:bodyPr rot="-5400000" vert="horz"/>
              <a:lstStyle/>
              <a:p>
                <a:pPr>
                  <a:defRPr/>
                </a:pPr>
                <a:r>
                  <a:rPr lang="en-US"/>
                  <a:t>Depth (m bgl)</a:t>
                </a:r>
              </a:p>
            </c:rich>
          </c:tx>
        </c:title>
        <c:numFmt formatCode="General" sourceLinked="1"/>
        <c:tickLblPos val="nextTo"/>
        <c:spPr>
          <a:ln w="12700">
            <a:solidFill>
              <a:schemeClr val="tx1"/>
            </a:solidFill>
          </a:ln>
        </c:spPr>
        <c:crossAx val="98446720"/>
        <c:crosses val="autoZero"/>
        <c:crossBetween val="midCat"/>
      </c:valAx>
    </c:plotArea>
    <c:legend>
      <c:legendPos val="r"/>
      <c:layout>
        <c:manualLayout>
          <c:xMode val="edge"/>
          <c:yMode val="edge"/>
          <c:x val="0.2502999970072704"/>
          <c:y val="0.18758566201085716"/>
          <c:w val="0.41568853214980223"/>
          <c:h val="0.17387412329039892"/>
        </c:manualLayout>
      </c:layout>
      <c:spPr>
        <a:ln>
          <a:solidFill>
            <a:schemeClr val="tx1"/>
          </a:solidFill>
        </a:ln>
      </c:spPr>
    </c:legend>
    <c:plotVisOnly val="1"/>
    <c:dispBlanksAs val="gap"/>
  </c:chart>
  <c:txPr>
    <a:bodyPr/>
    <a:lstStyle/>
    <a:p>
      <a:pPr>
        <a:defRPr sz="1100" b="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US" sz="1400" b="1"/>
              <a:t>Haslam Park</a:t>
            </a:r>
          </a:p>
        </c:rich>
      </c:tx>
      <c:layout>
        <c:manualLayout>
          <c:xMode val="edge"/>
          <c:yMode val="edge"/>
          <c:x val="0.44294085569719827"/>
          <c:y val="0.90923024589543877"/>
        </c:manualLayout>
      </c:layout>
      <c:overlay val="1"/>
    </c:title>
    <c:plotArea>
      <c:layout>
        <c:manualLayout>
          <c:layoutTarget val="inner"/>
          <c:xMode val="edge"/>
          <c:yMode val="edge"/>
          <c:x val="0.2229770783149273"/>
          <c:y val="0.16864072029744789"/>
          <c:w val="0.6957214503904392"/>
          <c:h val="0.79592322532437465"/>
        </c:manualLayout>
      </c:layout>
      <c:scatterChart>
        <c:scatterStyle val="lineMarker"/>
        <c:ser>
          <c:idx val="0"/>
          <c:order val="0"/>
          <c:tx>
            <c:v>AISUWRS data</c:v>
          </c:tx>
          <c:spPr>
            <a:ln w="12700">
              <a:solidFill>
                <a:schemeClr val="accent1"/>
              </a:solidFill>
            </a:ln>
          </c:spPr>
          <c:xVal>
            <c:numRef>
              <c:f>'AVE old data'!$K$11:$K$17</c:f>
              <c:numCache>
                <c:formatCode>General</c:formatCode>
                <c:ptCount val="7"/>
                <c:pt idx="0">
                  <c:v>86</c:v>
                </c:pt>
                <c:pt idx="1">
                  <c:v>86</c:v>
                </c:pt>
                <c:pt idx="2">
                  <c:v>89</c:v>
                </c:pt>
                <c:pt idx="3">
                  <c:v>61</c:v>
                </c:pt>
                <c:pt idx="4">
                  <c:v>31</c:v>
                </c:pt>
                <c:pt idx="5">
                  <c:v>15</c:v>
                </c:pt>
                <c:pt idx="6">
                  <c:v>58</c:v>
                </c:pt>
              </c:numCache>
            </c:numRef>
          </c:xVal>
          <c:yVal>
            <c:numRef>
              <c:f>'AVE old data'!$M$11:$M$17</c:f>
              <c:numCache>
                <c:formatCode>General</c:formatCode>
                <c:ptCount val="7"/>
                <c:pt idx="0">
                  <c:v>10</c:v>
                </c:pt>
                <c:pt idx="1">
                  <c:v>14</c:v>
                </c:pt>
                <c:pt idx="2">
                  <c:v>21</c:v>
                </c:pt>
                <c:pt idx="3">
                  <c:v>28</c:v>
                </c:pt>
                <c:pt idx="4">
                  <c:v>35</c:v>
                </c:pt>
                <c:pt idx="5">
                  <c:v>45</c:v>
                </c:pt>
                <c:pt idx="6">
                  <c:v>60</c:v>
                </c:pt>
              </c:numCache>
            </c:numRef>
          </c:yVal>
        </c:ser>
        <c:ser>
          <c:idx val="1"/>
          <c:order val="1"/>
          <c:tx>
            <c:v>Feb 14</c:v>
          </c:tx>
          <c:spPr>
            <a:ln w="12700">
              <a:solidFill>
                <a:schemeClr val="accent2">
                  <a:shade val="95000"/>
                  <a:satMod val="105000"/>
                </a:schemeClr>
              </a:solidFill>
            </a:ln>
          </c:spPr>
          <c:xVal>
            <c:numRef>
              <c:f>'13305(1)C'!$AR$12:$AR$18</c:f>
              <c:numCache>
                <c:formatCode>[&gt;=100]0;[&gt;=10]0;0</c:formatCode>
                <c:ptCount val="7"/>
                <c:pt idx="0">
                  <c:v>52</c:v>
                </c:pt>
                <c:pt idx="1">
                  <c:v>61</c:v>
                </c:pt>
                <c:pt idx="2">
                  <c:v>66</c:v>
                </c:pt>
                <c:pt idx="3">
                  <c:v>62</c:v>
                </c:pt>
                <c:pt idx="5">
                  <c:v>10</c:v>
                </c:pt>
                <c:pt idx="6">
                  <c:v>19</c:v>
                </c:pt>
              </c:numCache>
            </c:numRef>
          </c:xVal>
          <c:yVal>
            <c:numRef>
              <c:f>'13305(1)C'!$C$12:$C$18</c:f>
              <c:numCache>
                <c:formatCode>0</c:formatCode>
                <c:ptCount val="7"/>
                <c:pt idx="0">
                  <c:v>10</c:v>
                </c:pt>
                <c:pt idx="1">
                  <c:v>14</c:v>
                </c:pt>
                <c:pt idx="2">
                  <c:v>19</c:v>
                </c:pt>
                <c:pt idx="3">
                  <c:v>27</c:v>
                </c:pt>
                <c:pt idx="4">
                  <c:v>35</c:v>
                </c:pt>
                <c:pt idx="5">
                  <c:v>45</c:v>
                </c:pt>
                <c:pt idx="6">
                  <c:v>60</c:v>
                </c:pt>
              </c:numCache>
            </c:numRef>
          </c:yVal>
        </c:ser>
        <c:ser>
          <c:idx val="2"/>
          <c:order val="2"/>
          <c:tx>
            <c:v>Jul-14</c:v>
          </c:tx>
          <c:spPr>
            <a:ln w="12700">
              <a:solidFill>
                <a:schemeClr val="accent3"/>
              </a:solidFill>
            </a:ln>
          </c:spPr>
          <c:xVal>
            <c:numRef>
              <c:f>'13430 icpms'!$F$3:$F$9</c:f>
              <c:numCache>
                <c:formatCode>0.000</c:formatCode>
                <c:ptCount val="7"/>
                <c:pt idx="0">
                  <c:v>42.098679910371118</c:v>
                </c:pt>
                <c:pt idx="1">
                  <c:v>49.099590505488933</c:v>
                </c:pt>
                <c:pt idx="2">
                  <c:v>55.116237657750574</c:v>
                </c:pt>
                <c:pt idx="3">
                  <c:v>49.754828510393821</c:v>
                </c:pt>
                <c:pt idx="4">
                  <c:v>7.7899846284082761</c:v>
                </c:pt>
                <c:pt idx="5">
                  <c:v>9.9763848359915368</c:v>
                </c:pt>
                <c:pt idx="6">
                  <c:v>31.139209607784736</c:v>
                </c:pt>
              </c:numCache>
            </c:numRef>
          </c:xVal>
          <c:yVal>
            <c:numRef>
              <c:f>'13430 field data (July14)'!$E$33:$E$39</c:f>
              <c:numCache>
                <c:formatCode>General</c:formatCode>
                <c:ptCount val="7"/>
                <c:pt idx="0">
                  <c:v>10</c:v>
                </c:pt>
                <c:pt idx="1">
                  <c:v>14</c:v>
                </c:pt>
                <c:pt idx="2">
                  <c:v>19</c:v>
                </c:pt>
                <c:pt idx="3">
                  <c:v>27</c:v>
                </c:pt>
                <c:pt idx="4">
                  <c:v>35</c:v>
                </c:pt>
                <c:pt idx="5">
                  <c:v>45</c:v>
                </c:pt>
                <c:pt idx="6">
                  <c:v>60</c:v>
                </c:pt>
              </c:numCache>
            </c:numRef>
          </c:yVal>
        </c:ser>
        <c:axId val="51911680"/>
        <c:axId val="51917952"/>
      </c:scatterChart>
      <c:valAx>
        <c:axId val="51911680"/>
        <c:scaling>
          <c:orientation val="minMax"/>
        </c:scaling>
        <c:axPos val="t"/>
        <c:title>
          <c:tx>
            <c:rich>
              <a:bodyPr/>
              <a:lstStyle/>
              <a:p>
                <a:pPr>
                  <a:defRPr/>
                </a:pPr>
                <a:r>
                  <a:rPr lang="en-US"/>
                  <a:t>Boron concentration (µg/L)</a:t>
                </a:r>
              </a:p>
            </c:rich>
          </c:tx>
          <c:layout>
            <c:manualLayout>
              <c:xMode val="edge"/>
              <c:yMode val="edge"/>
              <c:x val="0.24174427022134545"/>
              <c:y val="4.0666599234985813E-2"/>
            </c:manualLayout>
          </c:layout>
        </c:title>
        <c:numFmt formatCode="General" sourceLinked="1"/>
        <c:tickLblPos val="nextTo"/>
        <c:spPr>
          <a:ln w="12700">
            <a:solidFill>
              <a:sysClr val="windowText" lastClr="000000"/>
            </a:solidFill>
          </a:ln>
        </c:spPr>
        <c:crossAx val="51917952"/>
        <c:crosses val="autoZero"/>
        <c:crossBetween val="midCat"/>
      </c:valAx>
      <c:valAx>
        <c:axId val="51917952"/>
        <c:scaling>
          <c:orientation val="maxMin"/>
        </c:scaling>
        <c:axPos val="l"/>
        <c:title>
          <c:tx>
            <c:rich>
              <a:bodyPr rot="-5400000" vert="horz"/>
              <a:lstStyle/>
              <a:p>
                <a:pPr>
                  <a:defRPr/>
                </a:pPr>
                <a:r>
                  <a:rPr lang="en-US"/>
                  <a:t>Depth (m bgl)</a:t>
                </a:r>
              </a:p>
            </c:rich>
          </c:tx>
          <c:layout>
            <c:manualLayout>
              <c:xMode val="edge"/>
              <c:yMode val="edge"/>
              <c:x val="5.0422309210604525E-2"/>
              <c:y val="0.43385048110500446"/>
            </c:manualLayout>
          </c:layout>
        </c:title>
        <c:numFmt formatCode="General" sourceLinked="1"/>
        <c:tickLblPos val="nextTo"/>
        <c:spPr>
          <a:ln w="12700">
            <a:solidFill>
              <a:sysClr val="windowText" lastClr="000000"/>
            </a:solidFill>
          </a:ln>
        </c:spPr>
        <c:crossAx val="51911680"/>
        <c:crosses val="autoZero"/>
        <c:crossBetween val="midCat"/>
      </c:valAx>
    </c:plotArea>
    <c:plotVisOnly val="1"/>
    <c:dispBlanksAs val="gap"/>
  </c:chart>
  <c:txPr>
    <a:bodyPr/>
    <a:lstStyle/>
    <a:p>
      <a:pPr>
        <a:defRPr sz="1100" b="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400" b="1"/>
            </a:pPr>
            <a:r>
              <a:rPr lang="en-US" sz="1400" b="1"/>
              <a:t>McAuley School</a:t>
            </a:r>
          </a:p>
        </c:rich>
      </c:tx>
      <c:layout>
        <c:manualLayout>
          <c:xMode val="edge"/>
          <c:yMode val="edge"/>
          <c:x val="0.40711668359296438"/>
          <c:y val="0.90651216746054641"/>
        </c:manualLayout>
      </c:layout>
      <c:overlay val="1"/>
    </c:title>
    <c:plotArea>
      <c:layout>
        <c:manualLayout>
          <c:layoutTarget val="inner"/>
          <c:xMode val="edge"/>
          <c:yMode val="edge"/>
          <c:x val="0.21115452005799154"/>
          <c:y val="0.16190181037339998"/>
          <c:w val="0.68099194217385872"/>
          <c:h val="0.80774792929887895"/>
        </c:manualLayout>
      </c:layout>
      <c:scatterChart>
        <c:scatterStyle val="lineMarker"/>
        <c:ser>
          <c:idx val="0"/>
          <c:order val="0"/>
          <c:tx>
            <c:v>AISUWRS data</c:v>
          </c:tx>
          <c:spPr>
            <a:ln w="12700">
              <a:solidFill>
                <a:schemeClr val="accent1"/>
              </a:solidFill>
            </a:ln>
          </c:spPr>
          <c:xVal>
            <c:numRef>
              <c:f>'AVE old data'!$K$19:$K$25</c:f>
              <c:numCache>
                <c:formatCode>General</c:formatCode>
                <c:ptCount val="7"/>
                <c:pt idx="0">
                  <c:v>63</c:v>
                </c:pt>
                <c:pt idx="1">
                  <c:v>59</c:v>
                </c:pt>
                <c:pt idx="2">
                  <c:v>55</c:v>
                </c:pt>
                <c:pt idx="3">
                  <c:v>65</c:v>
                </c:pt>
                <c:pt idx="4">
                  <c:v>15</c:v>
                </c:pt>
                <c:pt idx="5">
                  <c:v>15</c:v>
                </c:pt>
                <c:pt idx="6">
                  <c:v>31</c:v>
                </c:pt>
              </c:numCache>
            </c:numRef>
          </c:xVal>
          <c:yVal>
            <c:numRef>
              <c:f>'AVE old data'!$M$19:$M$25</c:f>
              <c:numCache>
                <c:formatCode>General</c:formatCode>
                <c:ptCount val="7"/>
                <c:pt idx="0">
                  <c:v>9</c:v>
                </c:pt>
                <c:pt idx="1">
                  <c:v>14</c:v>
                </c:pt>
                <c:pt idx="2">
                  <c:v>21</c:v>
                </c:pt>
                <c:pt idx="3">
                  <c:v>28</c:v>
                </c:pt>
                <c:pt idx="4">
                  <c:v>36</c:v>
                </c:pt>
                <c:pt idx="5">
                  <c:v>45</c:v>
                </c:pt>
                <c:pt idx="6">
                  <c:v>60</c:v>
                </c:pt>
              </c:numCache>
            </c:numRef>
          </c:yVal>
        </c:ser>
        <c:ser>
          <c:idx val="1"/>
          <c:order val="1"/>
          <c:tx>
            <c:v>Feb 14</c:v>
          </c:tx>
          <c:spPr>
            <a:ln w="12700">
              <a:solidFill>
                <a:schemeClr val="accent2">
                  <a:shade val="95000"/>
                  <a:satMod val="105000"/>
                </a:schemeClr>
              </a:solidFill>
            </a:ln>
          </c:spPr>
          <c:xVal>
            <c:numRef>
              <c:f>'13305(1)C'!$AR$4:$AR$10</c:f>
              <c:numCache>
                <c:formatCode>[&gt;=100]0;[&gt;=10]0;0</c:formatCode>
                <c:ptCount val="7"/>
                <c:pt idx="0">
                  <c:v>18</c:v>
                </c:pt>
                <c:pt idx="1">
                  <c:v>32</c:v>
                </c:pt>
                <c:pt idx="2">
                  <c:v>39</c:v>
                </c:pt>
                <c:pt idx="3">
                  <c:v>33</c:v>
                </c:pt>
                <c:pt idx="4">
                  <c:v>23</c:v>
                </c:pt>
                <c:pt idx="5">
                  <c:v>16</c:v>
                </c:pt>
                <c:pt idx="6">
                  <c:v>10</c:v>
                </c:pt>
              </c:numCache>
            </c:numRef>
          </c:xVal>
          <c:yVal>
            <c:numRef>
              <c:f>'13305(1)C'!$C$4:$C$10</c:f>
              <c:numCache>
                <c:formatCode>0</c:formatCode>
                <c:ptCount val="7"/>
                <c:pt idx="0">
                  <c:v>9</c:v>
                </c:pt>
                <c:pt idx="1">
                  <c:v>14</c:v>
                </c:pt>
                <c:pt idx="2">
                  <c:v>21</c:v>
                </c:pt>
                <c:pt idx="3">
                  <c:v>28</c:v>
                </c:pt>
                <c:pt idx="4">
                  <c:v>36</c:v>
                </c:pt>
                <c:pt idx="5">
                  <c:v>45</c:v>
                </c:pt>
                <c:pt idx="6">
                  <c:v>60</c:v>
                </c:pt>
              </c:numCache>
            </c:numRef>
          </c:yVal>
        </c:ser>
        <c:ser>
          <c:idx val="2"/>
          <c:order val="2"/>
          <c:tx>
            <c:v>Jul-14</c:v>
          </c:tx>
          <c:spPr>
            <a:ln w="12700">
              <a:solidFill>
                <a:schemeClr val="accent3"/>
              </a:solidFill>
            </a:ln>
          </c:spPr>
          <c:xVal>
            <c:numRef>
              <c:f>'13430 icpms'!$F$10:$F$16</c:f>
              <c:numCache>
                <c:formatCode>0.000</c:formatCode>
                <c:ptCount val="7"/>
                <c:pt idx="0">
                  <c:v>14.196914933051334</c:v>
                </c:pt>
                <c:pt idx="1">
                  <c:v>27.380834325191326</c:v>
                </c:pt>
                <c:pt idx="2">
                  <c:v>35.126697127269424</c:v>
                </c:pt>
                <c:pt idx="3">
                  <c:v>29.637908588815105</c:v>
                </c:pt>
                <c:pt idx="4">
                  <c:v>19.833383267915732</c:v>
                </c:pt>
                <c:pt idx="5">
                  <c:v>14.139857954236533</c:v>
                </c:pt>
                <c:pt idx="6">
                  <c:v>7.5654872582366233</c:v>
                </c:pt>
              </c:numCache>
            </c:numRef>
          </c:xVal>
          <c:yVal>
            <c:numRef>
              <c:f>'13430 field data (July14)'!$E$40:$E$46</c:f>
              <c:numCache>
                <c:formatCode>General</c:formatCode>
                <c:ptCount val="7"/>
                <c:pt idx="0">
                  <c:v>9</c:v>
                </c:pt>
                <c:pt idx="1">
                  <c:v>14</c:v>
                </c:pt>
                <c:pt idx="2">
                  <c:v>21</c:v>
                </c:pt>
                <c:pt idx="3">
                  <c:v>28</c:v>
                </c:pt>
                <c:pt idx="4">
                  <c:v>36</c:v>
                </c:pt>
                <c:pt idx="5">
                  <c:v>45</c:v>
                </c:pt>
                <c:pt idx="6">
                  <c:v>60</c:v>
                </c:pt>
              </c:numCache>
            </c:numRef>
          </c:yVal>
        </c:ser>
        <c:axId val="51951872"/>
        <c:axId val="51954048"/>
      </c:scatterChart>
      <c:valAx>
        <c:axId val="51951872"/>
        <c:scaling>
          <c:orientation val="minMax"/>
        </c:scaling>
        <c:axPos val="t"/>
        <c:title>
          <c:tx>
            <c:rich>
              <a:bodyPr/>
              <a:lstStyle/>
              <a:p>
                <a:pPr>
                  <a:defRPr/>
                </a:pPr>
                <a:r>
                  <a:rPr lang="en-US"/>
                  <a:t>Boron  concentration (µg/L)</a:t>
                </a:r>
              </a:p>
            </c:rich>
          </c:tx>
          <c:layout>
            <c:manualLayout>
              <c:xMode val="edge"/>
              <c:yMode val="edge"/>
              <c:x val="0.25186553664140077"/>
              <c:y val="4.3582866451571917E-2"/>
            </c:manualLayout>
          </c:layout>
        </c:title>
        <c:numFmt formatCode="General" sourceLinked="1"/>
        <c:tickLblPos val="nextTo"/>
        <c:spPr>
          <a:ln w="12700">
            <a:solidFill>
              <a:sysClr val="windowText" lastClr="000000"/>
            </a:solidFill>
          </a:ln>
        </c:spPr>
        <c:crossAx val="51954048"/>
        <c:crosses val="autoZero"/>
        <c:crossBetween val="midCat"/>
      </c:valAx>
      <c:valAx>
        <c:axId val="51954048"/>
        <c:scaling>
          <c:orientation val="maxMin"/>
        </c:scaling>
        <c:axPos val="l"/>
        <c:title>
          <c:tx>
            <c:rich>
              <a:bodyPr rot="-5400000" vert="horz"/>
              <a:lstStyle/>
              <a:p>
                <a:pPr>
                  <a:defRPr/>
                </a:pPr>
                <a:r>
                  <a:rPr lang="en-US"/>
                  <a:t>Depth (m bgl)</a:t>
                </a:r>
              </a:p>
            </c:rich>
          </c:tx>
        </c:title>
        <c:numFmt formatCode="General" sourceLinked="1"/>
        <c:tickLblPos val="nextTo"/>
        <c:spPr>
          <a:ln w="12700">
            <a:solidFill>
              <a:schemeClr val="tx1"/>
            </a:solidFill>
          </a:ln>
        </c:spPr>
        <c:crossAx val="51951872"/>
        <c:crosses val="autoZero"/>
        <c:crossBetween val="midCat"/>
      </c:valAx>
    </c:plotArea>
    <c:plotVisOnly val="1"/>
    <c:dispBlanksAs val="gap"/>
  </c:chart>
  <c:txPr>
    <a:bodyPr/>
    <a:lstStyle/>
    <a:p>
      <a:pPr>
        <a:defRPr sz="1100" b="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0.19255989448019561"/>
          <c:y val="0.17309155449757549"/>
          <c:w val="0.76043518925616527"/>
          <c:h val="0.77602313674248735"/>
        </c:manualLayout>
      </c:layout>
      <c:barChart>
        <c:barDir val="bar"/>
        <c:grouping val="clustered"/>
        <c:ser>
          <c:idx val="1"/>
          <c:order val="0"/>
          <c:tx>
            <c:strRef>
              <c:f>'AVE old data'!$P$30</c:f>
              <c:strCache>
                <c:ptCount val="1"/>
                <c:pt idx="0">
                  <c:v>Feb-14</c:v>
                </c:pt>
              </c:strCache>
            </c:strRef>
          </c:tx>
          <c:spPr>
            <a:solidFill>
              <a:srgbClr val="C00000"/>
            </a:solidFill>
            <a:ln w="50800">
              <a:solidFill>
                <a:srgbClr val="C00000"/>
              </a:solidFill>
            </a:ln>
          </c:spPr>
          <c:cat>
            <c:numRef>
              <c:f>'AVE old data'!$O$31:$O$40</c:f>
              <c:numCache>
                <c:formatCode>General</c:formatCode>
                <c:ptCount val="10"/>
                <c:pt idx="0">
                  <c:v>0</c:v>
                </c:pt>
                <c:pt idx="1">
                  <c:v>5</c:v>
                </c:pt>
                <c:pt idx="2">
                  <c:v>10</c:v>
                </c:pt>
                <c:pt idx="3">
                  <c:v>15</c:v>
                </c:pt>
                <c:pt idx="4">
                  <c:v>22</c:v>
                </c:pt>
                <c:pt idx="5">
                  <c:v>28</c:v>
                </c:pt>
                <c:pt idx="6">
                  <c:v>34</c:v>
                </c:pt>
                <c:pt idx="7">
                  <c:v>39</c:v>
                </c:pt>
                <c:pt idx="8">
                  <c:v>51</c:v>
                </c:pt>
                <c:pt idx="9">
                  <c:v>60</c:v>
                </c:pt>
              </c:numCache>
            </c:numRef>
          </c:cat>
          <c:val>
            <c:numRef>
              <c:f>'AVE old data'!$P$31:$P$40</c:f>
              <c:numCache>
                <c:formatCode>General</c:formatCode>
                <c:ptCount val="10"/>
                <c:pt idx="4">
                  <c:v>0</c:v>
                </c:pt>
                <c:pt idx="5">
                  <c:v>3</c:v>
                </c:pt>
                <c:pt idx="6">
                  <c:v>2</c:v>
                </c:pt>
                <c:pt idx="7">
                  <c:v>1</c:v>
                </c:pt>
                <c:pt idx="8">
                  <c:v>1</c:v>
                </c:pt>
              </c:numCache>
            </c:numRef>
          </c:val>
        </c:ser>
        <c:ser>
          <c:idx val="2"/>
          <c:order val="1"/>
          <c:tx>
            <c:strRef>
              <c:f>'AVE old data'!$Q$30</c:f>
              <c:strCache>
                <c:ptCount val="1"/>
                <c:pt idx="0">
                  <c:v>Jul-14</c:v>
                </c:pt>
              </c:strCache>
            </c:strRef>
          </c:tx>
          <c:spPr>
            <a:solidFill>
              <a:schemeClr val="accent3"/>
            </a:solidFill>
            <a:ln w="38100" cmpd="sng">
              <a:solidFill>
                <a:schemeClr val="accent3"/>
              </a:solidFill>
            </a:ln>
          </c:spPr>
          <c:cat>
            <c:numRef>
              <c:f>'AVE old data'!$O$31:$O$40</c:f>
              <c:numCache>
                <c:formatCode>General</c:formatCode>
                <c:ptCount val="10"/>
                <c:pt idx="0">
                  <c:v>0</c:v>
                </c:pt>
                <c:pt idx="1">
                  <c:v>5</c:v>
                </c:pt>
                <c:pt idx="2">
                  <c:v>10</c:v>
                </c:pt>
                <c:pt idx="3">
                  <c:v>15</c:v>
                </c:pt>
                <c:pt idx="4">
                  <c:v>22</c:v>
                </c:pt>
                <c:pt idx="5">
                  <c:v>28</c:v>
                </c:pt>
                <c:pt idx="6">
                  <c:v>34</c:v>
                </c:pt>
                <c:pt idx="7">
                  <c:v>39</c:v>
                </c:pt>
                <c:pt idx="8">
                  <c:v>51</c:v>
                </c:pt>
                <c:pt idx="9">
                  <c:v>60</c:v>
                </c:pt>
              </c:numCache>
            </c:numRef>
          </c:cat>
          <c:val>
            <c:numRef>
              <c:f>'AVE old data'!$Q$31:$Q$40</c:f>
              <c:numCache>
                <c:formatCode>General</c:formatCode>
                <c:ptCount val="10"/>
                <c:pt idx="4">
                  <c:v>5</c:v>
                </c:pt>
                <c:pt idx="5">
                  <c:v>4</c:v>
                </c:pt>
                <c:pt idx="6">
                  <c:v>8</c:v>
                </c:pt>
                <c:pt idx="7">
                  <c:v>5</c:v>
                </c:pt>
                <c:pt idx="8">
                  <c:v>5</c:v>
                </c:pt>
              </c:numCache>
            </c:numRef>
          </c:val>
        </c:ser>
        <c:gapWidth val="30"/>
        <c:overlap val="-100"/>
        <c:axId val="97481472"/>
        <c:axId val="97483392"/>
      </c:barChart>
      <c:dateAx>
        <c:axId val="97481472"/>
        <c:scaling>
          <c:orientation val="maxMin"/>
        </c:scaling>
        <c:axPos val="l"/>
        <c:title>
          <c:tx>
            <c:rich>
              <a:bodyPr rot="-5400000" vert="horz"/>
              <a:lstStyle/>
              <a:p>
                <a:pPr>
                  <a:defRPr/>
                </a:pPr>
                <a:r>
                  <a:rPr lang="en-GB"/>
                  <a:t>Depth (m bgl)</a:t>
                </a:r>
              </a:p>
            </c:rich>
          </c:tx>
        </c:title>
        <c:numFmt formatCode="General" sourceLinked="1"/>
        <c:tickLblPos val="nextTo"/>
        <c:spPr>
          <a:ln w="12700">
            <a:solidFill>
              <a:sysClr val="windowText" lastClr="000000"/>
            </a:solidFill>
          </a:ln>
        </c:spPr>
        <c:crossAx val="97483392"/>
        <c:crosses val="autoZero"/>
        <c:lblOffset val="100"/>
        <c:baseTimeUnit val="days"/>
        <c:majorUnit val="10"/>
        <c:majorTimeUnit val="days"/>
      </c:dateAx>
      <c:valAx>
        <c:axId val="97483392"/>
        <c:scaling>
          <c:orientation val="minMax"/>
        </c:scaling>
        <c:axPos val="t"/>
        <c:title>
          <c:tx>
            <c:rich>
              <a:bodyPr/>
              <a:lstStyle/>
              <a:p>
                <a:pPr>
                  <a:defRPr/>
                </a:pPr>
                <a:r>
                  <a:rPr lang="en-GB"/>
                  <a:t>Number of compounds detected</a:t>
                </a:r>
              </a:p>
            </c:rich>
          </c:tx>
        </c:title>
        <c:numFmt formatCode="General" sourceLinked="1"/>
        <c:tickLblPos val="nextTo"/>
        <c:spPr>
          <a:ln w="12700">
            <a:solidFill>
              <a:schemeClr val="tx1"/>
            </a:solidFill>
          </a:ln>
        </c:spPr>
        <c:crossAx val="97481472"/>
        <c:crosses val="autoZero"/>
        <c:crossBetween val="midCat"/>
        <c:majorUnit val="2"/>
      </c:valAx>
    </c:plotArea>
    <c:plotVisOnly val="1"/>
  </c:chart>
  <c:txPr>
    <a:bodyPr/>
    <a:lstStyle/>
    <a:p>
      <a:pPr>
        <a:defRPr sz="1100" b="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0.19255989448019567"/>
          <c:y val="0.17309155449757549"/>
          <c:w val="0.76043518925616527"/>
          <c:h val="0.77602313674248768"/>
        </c:manualLayout>
      </c:layout>
      <c:barChart>
        <c:barDir val="bar"/>
        <c:grouping val="clustered"/>
        <c:ser>
          <c:idx val="1"/>
          <c:order val="0"/>
          <c:tx>
            <c:strRef>
              <c:f>'AVE old data'!$P$30</c:f>
              <c:strCache>
                <c:ptCount val="1"/>
                <c:pt idx="0">
                  <c:v>Feb-14</c:v>
                </c:pt>
              </c:strCache>
            </c:strRef>
          </c:tx>
          <c:spPr>
            <a:solidFill>
              <a:srgbClr val="C00000"/>
            </a:solidFill>
            <a:ln w="50800">
              <a:solidFill>
                <a:srgbClr val="C00000"/>
              </a:solidFill>
            </a:ln>
          </c:spPr>
          <c:cat>
            <c:numRef>
              <c:f>'AVE old data'!$O$43:$O$51</c:f>
              <c:numCache>
                <c:formatCode>General</c:formatCode>
                <c:ptCount val="9"/>
                <c:pt idx="0">
                  <c:v>0</c:v>
                </c:pt>
                <c:pt idx="1">
                  <c:v>10</c:v>
                </c:pt>
                <c:pt idx="2">
                  <c:v>14</c:v>
                </c:pt>
                <c:pt idx="3">
                  <c:v>21</c:v>
                </c:pt>
                <c:pt idx="4">
                  <c:v>27</c:v>
                </c:pt>
                <c:pt idx="5">
                  <c:v>35</c:v>
                </c:pt>
                <c:pt idx="6">
                  <c:v>45</c:v>
                </c:pt>
                <c:pt idx="7">
                  <c:v>60</c:v>
                </c:pt>
                <c:pt idx="8">
                  <c:v>70</c:v>
                </c:pt>
              </c:numCache>
            </c:numRef>
          </c:cat>
          <c:val>
            <c:numRef>
              <c:f>'AVE old data'!$P$43:$P$51</c:f>
              <c:numCache>
                <c:formatCode>General</c:formatCode>
                <c:ptCount val="9"/>
                <c:pt idx="1">
                  <c:v>1</c:v>
                </c:pt>
                <c:pt idx="2">
                  <c:v>3</c:v>
                </c:pt>
                <c:pt idx="3">
                  <c:v>2</c:v>
                </c:pt>
                <c:pt idx="4">
                  <c:v>4</c:v>
                </c:pt>
                <c:pt idx="5">
                  <c:v>2</c:v>
                </c:pt>
              </c:numCache>
            </c:numRef>
          </c:val>
        </c:ser>
        <c:ser>
          <c:idx val="2"/>
          <c:order val="1"/>
          <c:tx>
            <c:strRef>
              <c:f>'AVE old data'!$Q$30</c:f>
              <c:strCache>
                <c:ptCount val="1"/>
                <c:pt idx="0">
                  <c:v>Jul-14</c:v>
                </c:pt>
              </c:strCache>
            </c:strRef>
          </c:tx>
          <c:spPr>
            <a:solidFill>
              <a:schemeClr val="accent3"/>
            </a:solidFill>
            <a:ln w="38100" cmpd="sng">
              <a:solidFill>
                <a:schemeClr val="accent3"/>
              </a:solidFill>
            </a:ln>
          </c:spPr>
          <c:cat>
            <c:numRef>
              <c:f>'AVE old data'!$O$43:$O$51</c:f>
              <c:numCache>
                <c:formatCode>General</c:formatCode>
                <c:ptCount val="9"/>
                <c:pt idx="0">
                  <c:v>0</c:v>
                </c:pt>
                <c:pt idx="1">
                  <c:v>10</c:v>
                </c:pt>
                <c:pt idx="2">
                  <c:v>14</c:v>
                </c:pt>
                <c:pt idx="3">
                  <c:v>21</c:v>
                </c:pt>
                <c:pt idx="4">
                  <c:v>27</c:v>
                </c:pt>
                <c:pt idx="5">
                  <c:v>35</c:v>
                </c:pt>
                <c:pt idx="6">
                  <c:v>45</c:v>
                </c:pt>
                <c:pt idx="7">
                  <c:v>60</c:v>
                </c:pt>
                <c:pt idx="8">
                  <c:v>70</c:v>
                </c:pt>
              </c:numCache>
            </c:numRef>
          </c:cat>
          <c:val>
            <c:numRef>
              <c:f>'AVE old data'!$Q$43:$Q$51</c:f>
              <c:numCache>
                <c:formatCode>General</c:formatCode>
                <c:ptCount val="9"/>
                <c:pt idx="1">
                  <c:v>4</c:v>
                </c:pt>
                <c:pt idx="2">
                  <c:v>7</c:v>
                </c:pt>
                <c:pt idx="3">
                  <c:v>4</c:v>
                </c:pt>
                <c:pt idx="4">
                  <c:v>5</c:v>
                </c:pt>
                <c:pt idx="5">
                  <c:v>4</c:v>
                </c:pt>
                <c:pt idx="6">
                  <c:v>3</c:v>
                </c:pt>
                <c:pt idx="7">
                  <c:v>7</c:v>
                </c:pt>
              </c:numCache>
            </c:numRef>
          </c:val>
        </c:ser>
        <c:gapWidth val="30"/>
        <c:overlap val="-100"/>
        <c:axId val="97491584"/>
        <c:axId val="97501952"/>
      </c:barChart>
      <c:dateAx>
        <c:axId val="97491584"/>
        <c:scaling>
          <c:orientation val="maxMin"/>
        </c:scaling>
        <c:axPos val="l"/>
        <c:title>
          <c:tx>
            <c:rich>
              <a:bodyPr rot="-5400000" vert="horz"/>
              <a:lstStyle/>
              <a:p>
                <a:pPr>
                  <a:defRPr/>
                </a:pPr>
                <a:r>
                  <a:rPr lang="en-GB"/>
                  <a:t>Depth (m bgl)</a:t>
                </a:r>
              </a:p>
            </c:rich>
          </c:tx>
        </c:title>
        <c:numFmt formatCode="General" sourceLinked="1"/>
        <c:tickLblPos val="nextTo"/>
        <c:spPr>
          <a:ln w="12700">
            <a:solidFill>
              <a:sysClr val="windowText" lastClr="000000"/>
            </a:solidFill>
          </a:ln>
        </c:spPr>
        <c:crossAx val="97501952"/>
        <c:crosses val="autoZero"/>
        <c:lblOffset val="100"/>
        <c:baseTimeUnit val="days"/>
        <c:majorUnit val="10"/>
        <c:majorTimeUnit val="days"/>
      </c:dateAx>
      <c:valAx>
        <c:axId val="97501952"/>
        <c:scaling>
          <c:orientation val="minMax"/>
          <c:max val="10"/>
        </c:scaling>
        <c:axPos val="t"/>
        <c:title>
          <c:tx>
            <c:rich>
              <a:bodyPr/>
              <a:lstStyle/>
              <a:p>
                <a:pPr>
                  <a:defRPr/>
                </a:pPr>
                <a:r>
                  <a:rPr lang="en-GB"/>
                  <a:t>Number of compounds detected</a:t>
                </a:r>
              </a:p>
            </c:rich>
          </c:tx>
        </c:title>
        <c:numFmt formatCode="General" sourceLinked="1"/>
        <c:tickLblPos val="nextTo"/>
        <c:spPr>
          <a:ln w="12700">
            <a:solidFill>
              <a:schemeClr val="tx1"/>
            </a:solidFill>
          </a:ln>
        </c:spPr>
        <c:crossAx val="97491584"/>
        <c:crosses val="autoZero"/>
        <c:crossBetween val="midCat"/>
        <c:majorUnit val="2"/>
      </c:valAx>
    </c:plotArea>
    <c:plotVisOnly val="1"/>
  </c:chart>
  <c:txPr>
    <a:bodyPr/>
    <a:lstStyle/>
    <a:p>
      <a:pPr>
        <a:defRPr sz="1100" b="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0.19255989448019575"/>
          <c:y val="0.17309155449757549"/>
          <c:w val="0.76043518925616527"/>
          <c:h val="0.77602313674248791"/>
        </c:manualLayout>
      </c:layout>
      <c:barChart>
        <c:barDir val="bar"/>
        <c:grouping val="clustered"/>
        <c:ser>
          <c:idx val="1"/>
          <c:order val="0"/>
          <c:tx>
            <c:strRef>
              <c:f>'AVE old data'!$P$30</c:f>
              <c:strCache>
                <c:ptCount val="1"/>
                <c:pt idx="0">
                  <c:v>Feb-14</c:v>
                </c:pt>
              </c:strCache>
            </c:strRef>
          </c:tx>
          <c:spPr>
            <a:solidFill>
              <a:srgbClr val="C00000"/>
            </a:solidFill>
            <a:ln w="50800">
              <a:solidFill>
                <a:srgbClr val="C00000"/>
              </a:solidFill>
            </a:ln>
          </c:spPr>
          <c:cat>
            <c:numRef>
              <c:f>'AVE old data'!$O$55:$O$63</c:f>
              <c:numCache>
                <c:formatCode>General</c:formatCode>
                <c:ptCount val="9"/>
                <c:pt idx="0">
                  <c:v>0</c:v>
                </c:pt>
                <c:pt idx="1">
                  <c:v>9</c:v>
                </c:pt>
                <c:pt idx="2">
                  <c:v>14</c:v>
                </c:pt>
                <c:pt idx="3">
                  <c:v>21</c:v>
                </c:pt>
                <c:pt idx="4">
                  <c:v>28</c:v>
                </c:pt>
                <c:pt idx="5">
                  <c:v>36</c:v>
                </c:pt>
                <c:pt idx="6">
                  <c:v>45</c:v>
                </c:pt>
                <c:pt idx="7">
                  <c:v>60</c:v>
                </c:pt>
                <c:pt idx="8">
                  <c:v>70</c:v>
                </c:pt>
              </c:numCache>
            </c:numRef>
          </c:cat>
          <c:val>
            <c:numRef>
              <c:f>'AVE old data'!$P$55:$P$63</c:f>
              <c:numCache>
                <c:formatCode>General</c:formatCode>
                <c:ptCount val="9"/>
                <c:pt idx="1">
                  <c:v>1</c:v>
                </c:pt>
                <c:pt idx="2">
                  <c:v>2</c:v>
                </c:pt>
                <c:pt idx="3">
                  <c:v>3</c:v>
                </c:pt>
                <c:pt idx="4">
                  <c:v>6</c:v>
                </c:pt>
                <c:pt idx="5">
                  <c:v>2</c:v>
                </c:pt>
              </c:numCache>
            </c:numRef>
          </c:val>
        </c:ser>
        <c:ser>
          <c:idx val="2"/>
          <c:order val="1"/>
          <c:tx>
            <c:strRef>
              <c:f>'AVE old data'!$Q$30</c:f>
              <c:strCache>
                <c:ptCount val="1"/>
                <c:pt idx="0">
                  <c:v>Jul-14</c:v>
                </c:pt>
              </c:strCache>
            </c:strRef>
          </c:tx>
          <c:spPr>
            <a:solidFill>
              <a:schemeClr val="accent3"/>
            </a:solidFill>
            <a:ln w="38100" cmpd="sng">
              <a:solidFill>
                <a:schemeClr val="accent3"/>
              </a:solidFill>
            </a:ln>
          </c:spPr>
          <c:cat>
            <c:numRef>
              <c:f>'AVE old data'!$O$55:$O$63</c:f>
              <c:numCache>
                <c:formatCode>General</c:formatCode>
                <c:ptCount val="9"/>
                <c:pt idx="0">
                  <c:v>0</c:v>
                </c:pt>
                <c:pt idx="1">
                  <c:v>9</c:v>
                </c:pt>
                <c:pt idx="2">
                  <c:v>14</c:v>
                </c:pt>
                <c:pt idx="3">
                  <c:v>21</c:v>
                </c:pt>
                <c:pt idx="4">
                  <c:v>28</c:v>
                </c:pt>
                <c:pt idx="5">
                  <c:v>36</c:v>
                </c:pt>
                <c:pt idx="6">
                  <c:v>45</c:v>
                </c:pt>
                <c:pt idx="7">
                  <c:v>60</c:v>
                </c:pt>
                <c:pt idx="8">
                  <c:v>70</c:v>
                </c:pt>
              </c:numCache>
            </c:numRef>
          </c:cat>
          <c:val>
            <c:numRef>
              <c:f>'AVE old data'!$Q$55:$Q$63</c:f>
              <c:numCache>
                <c:formatCode>General</c:formatCode>
                <c:ptCount val="9"/>
                <c:pt idx="1">
                  <c:v>6</c:v>
                </c:pt>
                <c:pt idx="2">
                  <c:v>4</c:v>
                </c:pt>
                <c:pt idx="3">
                  <c:v>7</c:v>
                </c:pt>
                <c:pt idx="4">
                  <c:v>7</c:v>
                </c:pt>
                <c:pt idx="5">
                  <c:v>9</c:v>
                </c:pt>
                <c:pt idx="6">
                  <c:v>5</c:v>
                </c:pt>
                <c:pt idx="7">
                  <c:v>3</c:v>
                </c:pt>
              </c:numCache>
            </c:numRef>
          </c:val>
        </c:ser>
        <c:gapWidth val="30"/>
        <c:overlap val="-100"/>
        <c:axId val="98386688"/>
        <c:axId val="98388608"/>
      </c:barChart>
      <c:dateAx>
        <c:axId val="98386688"/>
        <c:scaling>
          <c:orientation val="maxMin"/>
        </c:scaling>
        <c:axPos val="l"/>
        <c:title>
          <c:tx>
            <c:rich>
              <a:bodyPr rot="-5400000" vert="horz"/>
              <a:lstStyle/>
              <a:p>
                <a:pPr>
                  <a:defRPr/>
                </a:pPr>
                <a:r>
                  <a:rPr lang="en-GB"/>
                  <a:t>Depth (m bgl)</a:t>
                </a:r>
              </a:p>
            </c:rich>
          </c:tx>
        </c:title>
        <c:numFmt formatCode="General" sourceLinked="1"/>
        <c:tickLblPos val="nextTo"/>
        <c:spPr>
          <a:ln w="12700">
            <a:solidFill>
              <a:sysClr val="windowText" lastClr="000000"/>
            </a:solidFill>
          </a:ln>
        </c:spPr>
        <c:crossAx val="98388608"/>
        <c:crosses val="autoZero"/>
        <c:lblOffset val="100"/>
        <c:baseTimeUnit val="days"/>
        <c:majorUnit val="10"/>
        <c:majorTimeUnit val="days"/>
      </c:dateAx>
      <c:valAx>
        <c:axId val="98388608"/>
        <c:scaling>
          <c:orientation val="minMax"/>
          <c:max val="10"/>
        </c:scaling>
        <c:axPos val="t"/>
        <c:title>
          <c:tx>
            <c:rich>
              <a:bodyPr/>
              <a:lstStyle/>
              <a:p>
                <a:pPr>
                  <a:defRPr/>
                </a:pPr>
                <a:r>
                  <a:rPr lang="en-GB"/>
                  <a:t>Number of compounds detected</a:t>
                </a:r>
              </a:p>
            </c:rich>
          </c:tx>
        </c:title>
        <c:numFmt formatCode="General" sourceLinked="1"/>
        <c:tickLblPos val="nextTo"/>
        <c:spPr>
          <a:ln w="12700">
            <a:solidFill>
              <a:schemeClr val="tx1"/>
            </a:solidFill>
          </a:ln>
        </c:spPr>
        <c:crossAx val="98386688"/>
        <c:crosses val="autoZero"/>
        <c:crossBetween val="midCat"/>
        <c:majorUnit val="2"/>
      </c:valAx>
    </c:plotArea>
    <c:plotVisOnly val="1"/>
  </c:chart>
  <c:txPr>
    <a:bodyPr/>
    <a:lstStyle/>
    <a:p>
      <a:pPr>
        <a:defRPr sz="1100" b="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05125" cy="47307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l" defTabSz="965200">
              <a:defRPr sz="1300">
                <a:latin typeface="Times New Roman" pitchFamily="18" charset="0"/>
              </a:defRPr>
            </a:lvl1pPr>
          </a:lstStyle>
          <a:p>
            <a:pPr>
              <a:defRPr/>
            </a:pPr>
            <a:endParaRPr lang="en-GB" dirty="0"/>
          </a:p>
        </p:txBody>
      </p:sp>
      <p:sp>
        <p:nvSpPr>
          <p:cNvPr id="10243" name="Rectangle 3"/>
          <p:cNvSpPr>
            <a:spLocks noGrp="1" noChangeArrowheads="1"/>
          </p:cNvSpPr>
          <p:nvPr>
            <p:ph type="dt" sz="quarter" idx="1"/>
          </p:nvPr>
        </p:nvSpPr>
        <p:spPr bwMode="auto">
          <a:xfrm>
            <a:off x="3817938" y="0"/>
            <a:ext cx="2989262" cy="47307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a:defRPr sz="1300">
                <a:latin typeface="Times New Roman" pitchFamily="18" charset="0"/>
              </a:defRPr>
            </a:lvl1pPr>
          </a:lstStyle>
          <a:p>
            <a:pPr>
              <a:defRPr/>
            </a:pPr>
            <a:endParaRPr lang="en-GB" dirty="0"/>
          </a:p>
        </p:txBody>
      </p:sp>
      <p:sp>
        <p:nvSpPr>
          <p:cNvPr id="10244" name="Rectangle 4"/>
          <p:cNvSpPr>
            <a:spLocks noGrp="1" noChangeArrowheads="1"/>
          </p:cNvSpPr>
          <p:nvPr>
            <p:ph type="ftr" sz="quarter" idx="2"/>
          </p:nvPr>
        </p:nvSpPr>
        <p:spPr bwMode="auto">
          <a:xfrm>
            <a:off x="0" y="9372600"/>
            <a:ext cx="2905125" cy="550863"/>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l" defTabSz="965200">
              <a:defRPr sz="1300">
                <a:latin typeface="Times New Roman" pitchFamily="18" charset="0"/>
              </a:defRPr>
            </a:lvl1pPr>
          </a:lstStyle>
          <a:p>
            <a:pPr>
              <a:defRPr/>
            </a:pPr>
            <a:endParaRPr lang="en-GB" dirty="0"/>
          </a:p>
        </p:txBody>
      </p:sp>
      <p:sp>
        <p:nvSpPr>
          <p:cNvPr id="10245" name="Rectangle 5"/>
          <p:cNvSpPr>
            <a:spLocks noGrp="1" noChangeArrowheads="1"/>
          </p:cNvSpPr>
          <p:nvPr>
            <p:ph type="sldNum" sz="quarter" idx="3"/>
          </p:nvPr>
        </p:nvSpPr>
        <p:spPr bwMode="auto">
          <a:xfrm>
            <a:off x="3817938" y="9372600"/>
            <a:ext cx="2989262" cy="550863"/>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a:defRPr sz="1300">
                <a:latin typeface="Times New Roman" pitchFamily="18" charset="0"/>
              </a:defRPr>
            </a:lvl1pPr>
          </a:lstStyle>
          <a:p>
            <a:pPr>
              <a:defRPr/>
            </a:pPr>
            <a:fld id="{F9E105D0-A766-4CFF-B0DB-C94652D59E1C}" type="slidenum">
              <a:rPr lang="en-GB"/>
              <a:pPr>
                <a:defRPr/>
              </a:pPr>
              <a:t>‹#›</a:t>
            </a:fld>
            <a:endParaRPr lang="en-GB" dirty="0"/>
          </a:p>
        </p:txBody>
      </p:sp>
    </p:spTree>
    <p:extLst>
      <p:ext uri="{BB962C8B-B14F-4D97-AF65-F5344CB8AC3E}">
        <p14:creationId xmlns="" xmlns:p14="http://schemas.microsoft.com/office/powerpoint/2010/main" val="1842816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GB" dirty="0"/>
          </a:p>
        </p:txBody>
      </p:sp>
      <p:sp>
        <p:nvSpPr>
          <p:cNvPr id="51203"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GB" dirty="0"/>
          </a:p>
        </p:txBody>
      </p:sp>
      <p:sp>
        <p:nvSpPr>
          <p:cNvPr id="17412"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06" name="Rectangle 6"/>
          <p:cNvSpPr>
            <a:spLocks noGrp="1" noChangeArrowheads="1"/>
          </p:cNvSpPr>
          <p:nvPr>
            <p:ph type="ftr" sz="quarter" idx="4"/>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en-GB" dirty="0"/>
          </a:p>
        </p:txBody>
      </p:sp>
      <p:sp>
        <p:nvSpPr>
          <p:cNvPr id="51207" name="Rectangle 7"/>
          <p:cNvSpPr>
            <a:spLocks noGrp="1" noChangeArrowheads="1"/>
          </p:cNvSpPr>
          <p:nvPr>
            <p:ph type="sldNum" sz="quarter" idx="5"/>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D6AD795-DBDF-4D53-A0FE-9C33018AE18C}" type="slidenum">
              <a:rPr lang="en-GB"/>
              <a:pPr>
                <a:defRPr/>
              </a:pPr>
              <a:t>‹#›</a:t>
            </a:fld>
            <a:endParaRPr lang="en-GB" dirty="0"/>
          </a:p>
        </p:txBody>
      </p:sp>
    </p:spTree>
    <p:extLst>
      <p:ext uri="{BB962C8B-B14F-4D97-AF65-F5344CB8AC3E}">
        <p14:creationId xmlns="" xmlns:p14="http://schemas.microsoft.com/office/powerpoint/2010/main" val="558529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c.europa.eu/environment/water/water-framework/index_en.html"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ec.europa.eu/environment/water/water-dangersub/pri_substances.htm" TargetMode="External"/><Relationship Id="rId4" Type="http://schemas.openxmlformats.org/officeDocument/2006/relationships/hyperlink" Target="http://ec.europa.eu/environment/water/water-dangersub/index.h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920750" y="776536"/>
            <a:ext cx="4953000" cy="3714750"/>
          </a:xfrm>
          <a:ln/>
        </p:spPr>
      </p:sp>
      <p:sp>
        <p:nvSpPr>
          <p:cNvPr id="24579" name="Notes Placeholder 2"/>
          <p:cNvSpPr>
            <a:spLocks noGrp="1"/>
          </p:cNvSpPr>
          <p:nvPr>
            <p:ph type="body" idx="1"/>
          </p:nvPr>
        </p:nvSpPr>
        <p:spPr>
          <a:noFill/>
          <a:ln/>
        </p:spPr>
        <p:txBody>
          <a:bodyPr/>
          <a:lstStyle/>
          <a:p>
            <a:endParaRPr lang="en-US" altLang="en-US" dirty="0" smtClean="0"/>
          </a:p>
        </p:txBody>
      </p:sp>
      <p:sp>
        <p:nvSpPr>
          <p:cNvPr id="24580" name="Slide Number Placeholder 3"/>
          <p:cNvSpPr>
            <a:spLocks noGrp="1"/>
          </p:cNvSpPr>
          <p:nvPr>
            <p:ph type="sldNum" sz="quarter" idx="5"/>
          </p:nvPr>
        </p:nvSpPr>
        <p:spPr>
          <a:noFill/>
        </p:spPr>
        <p:txBody>
          <a:bodyPr/>
          <a:lstStyle/>
          <a:p>
            <a:fld id="{3AA18068-5003-4497-A161-96855DEC4AC5}" type="slidenum">
              <a:rPr lang="en-GB" altLang="en-US" smtClean="0"/>
              <a:pPr/>
              <a:t>1</a:t>
            </a:fld>
            <a:endParaRPr lang="en-GB"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6AD795-DBDF-4D53-A0FE-9C33018AE18C}"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6AD795-DBDF-4D53-A0FE-9C33018AE18C}"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D6AD795-DBDF-4D53-A0FE-9C33018AE18C}"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GB" altLang="en-US" dirty="0" smtClean="0"/>
              <a:t>The AISUWRS multilevel </a:t>
            </a:r>
            <a:r>
              <a:rPr lang="en-GB" altLang="en-US" dirty="0" err="1" smtClean="0"/>
              <a:t>piezometers</a:t>
            </a:r>
            <a:r>
              <a:rPr lang="en-GB" altLang="en-US" dirty="0" smtClean="0"/>
              <a:t> were installed in selected parks and green spaces in Doncaster in 2003. The </a:t>
            </a:r>
            <a:r>
              <a:rPr lang="en-GB" altLang="en-US" dirty="0" err="1" smtClean="0"/>
              <a:t>multilevels</a:t>
            </a:r>
            <a:r>
              <a:rPr lang="en-GB" altLang="en-US" dirty="0" smtClean="0"/>
              <a:t> were constructed as a bundle of different length tubes installed into a drilled borehole. Each multilevel has 7 ports or separate tubes with the shallowest and deepest being constructed of PVC and the others 5 of HDPE tubing. Each port has 30cm screened sections and a cap at the bottom. All levels are hydraulically separated to stop leakage.  </a:t>
            </a:r>
          </a:p>
          <a:p>
            <a:r>
              <a:rPr lang="en-GB" altLang="en-US" dirty="0" smtClean="0"/>
              <a:t>Inertial pumps with a </a:t>
            </a:r>
            <a:r>
              <a:rPr lang="en-GB" altLang="en-US" dirty="0" err="1" smtClean="0"/>
              <a:t>powerpack</a:t>
            </a:r>
            <a:r>
              <a:rPr lang="en-GB" altLang="en-US" dirty="0" smtClean="0"/>
              <a:t> were used to sample some of the ports during the project and these</a:t>
            </a:r>
            <a:r>
              <a:rPr lang="en-GB" altLang="en-US" baseline="0" dirty="0" smtClean="0"/>
              <a:t> </a:t>
            </a:r>
            <a:r>
              <a:rPr lang="en-GB" altLang="en-US" dirty="0" smtClean="0"/>
              <a:t>were left in the </a:t>
            </a:r>
            <a:r>
              <a:rPr lang="en-GB" altLang="en-US" dirty="0" err="1" smtClean="0"/>
              <a:t>piezometers</a:t>
            </a:r>
            <a:r>
              <a:rPr lang="en-GB" altLang="en-US" dirty="0" smtClean="0"/>
              <a:t>.</a:t>
            </a:r>
          </a:p>
          <a:p>
            <a:endParaRPr lang="en-GB" altLang="en-US" dirty="0" smtClean="0"/>
          </a:p>
          <a:p>
            <a:r>
              <a:rPr lang="en-GB" altLang="en-US" dirty="0" smtClean="0"/>
              <a:t>In February and July this year we returned to 3 of the </a:t>
            </a:r>
            <a:r>
              <a:rPr lang="en-GB" altLang="en-US" dirty="0" err="1" smtClean="0"/>
              <a:t>Doncasters</a:t>
            </a:r>
            <a:r>
              <a:rPr lang="en-GB" altLang="en-US" dirty="0" smtClean="0"/>
              <a:t> </a:t>
            </a:r>
            <a:r>
              <a:rPr lang="en-GB" altLang="en-US" dirty="0" err="1" smtClean="0"/>
              <a:t>multilevels</a:t>
            </a:r>
            <a:r>
              <a:rPr lang="en-GB" altLang="en-US" dirty="0" smtClean="0"/>
              <a:t> and sampled them for field chemistry, inorganic chemistry as well as the EA’s Emerging Contaminant Suite.</a:t>
            </a:r>
          </a:p>
          <a:p>
            <a:r>
              <a:rPr lang="en-GB" altLang="en-US" dirty="0" smtClean="0"/>
              <a:t>each multilevel was purged until the field parameters became stable before sampling.</a:t>
            </a:r>
          </a:p>
          <a:p>
            <a:endParaRPr lang="en-GB" altLang="en-US" dirty="0" smtClean="0"/>
          </a:p>
          <a:p>
            <a:endParaRPr lang="en-GB" altLang="en-US" dirty="0" smtClean="0"/>
          </a:p>
          <a:p>
            <a:r>
              <a:rPr lang="en-GB" altLang="en-US" dirty="0" smtClean="0"/>
              <a:t>Know construction, ML’s so good for profiling, geology.</a:t>
            </a:r>
          </a:p>
          <a:p>
            <a:r>
              <a:rPr lang="en-GB" altLang="en-US" dirty="0" err="1" smtClean="0"/>
              <a:t>Sandall</a:t>
            </a:r>
            <a:r>
              <a:rPr lang="en-GB" altLang="en-US" dirty="0" smtClean="0"/>
              <a:t> Beat and HP 1 </a:t>
            </a:r>
            <a:r>
              <a:rPr lang="en-GB" altLang="en-US" dirty="0" err="1" smtClean="0"/>
              <a:t>dissappeared</a:t>
            </a:r>
            <a:r>
              <a:rPr lang="en-GB" altLang="en-US" dirty="0" smtClean="0"/>
              <a:t> over the intervening 1- years</a:t>
            </a:r>
          </a:p>
        </p:txBody>
      </p:sp>
      <p:sp>
        <p:nvSpPr>
          <p:cNvPr id="34820" name="Slide Number Placeholder 3"/>
          <p:cNvSpPr>
            <a:spLocks noGrp="1"/>
          </p:cNvSpPr>
          <p:nvPr>
            <p:ph type="sldNum" sz="quarter" idx="5"/>
          </p:nvPr>
        </p:nvSpPr>
        <p:spPr>
          <a:noFill/>
        </p:spPr>
        <p:txBody>
          <a:bodyPr/>
          <a:lstStyle/>
          <a:p>
            <a:fld id="{9FEC06A3-0B28-4957-B02E-DA0CC45999D3}" type="slidenum">
              <a:rPr lang="en-GB" altLang="en-US" smtClean="0"/>
              <a:pPr/>
              <a:t>13</a:t>
            </a:fld>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Boron shows consistent profile over time</a:t>
            </a:r>
          </a:p>
          <a:p>
            <a:r>
              <a:rPr lang="en-GB" dirty="0" smtClean="0"/>
              <a:t>Numbers of MOs appear to be related</a:t>
            </a:r>
            <a:endParaRPr lang="en-GB" dirty="0"/>
          </a:p>
        </p:txBody>
      </p:sp>
      <p:sp>
        <p:nvSpPr>
          <p:cNvPr id="4" name="Slide Number Placeholder 3"/>
          <p:cNvSpPr>
            <a:spLocks noGrp="1"/>
          </p:cNvSpPr>
          <p:nvPr>
            <p:ph type="sldNum" sz="quarter" idx="10"/>
          </p:nvPr>
        </p:nvSpPr>
        <p:spPr/>
        <p:txBody>
          <a:bodyPr/>
          <a:lstStyle/>
          <a:p>
            <a:pPr>
              <a:defRPr/>
            </a:pPr>
            <a:fld id="{8D6AD795-DBDF-4D53-A0FE-9C33018AE18C}"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Ditto chloride in Nottingham</a:t>
            </a:r>
          </a:p>
          <a:p>
            <a:r>
              <a:rPr lang="en-GB" dirty="0" smtClean="0"/>
              <a:t>Not our data but comes from series of student experiments at Birmingham U</a:t>
            </a:r>
            <a:endParaRPr lang="en-GB" dirty="0"/>
          </a:p>
        </p:txBody>
      </p:sp>
      <p:sp>
        <p:nvSpPr>
          <p:cNvPr id="4" name="Slide Number Placeholder 3"/>
          <p:cNvSpPr>
            <a:spLocks noGrp="1"/>
          </p:cNvSpPr>
          <p:nvPr>
            <p:ph type="sldNum" sz="quarter" idx="10"/>
          </p:nvPr>
        </p:nvSpPr>
        <p:spPr/>
        <p:txBody>
          <a:bodyPr/>
          <a:lstStyle/>
          <a:p>
            <a:pPr>
              <a:defRPr/>
            </a:pPr>
            <a:fld id="{8D6AD795-DBDF-4D53-A0FE-9C33018AE18C}"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Very different pattern if we look at concentrations</a:t>
            </a:r>
          </a:p>
          <a:p>
            <a:r>
              <a:rPr lang="en-GB" dirty="0" smtClean="0"/>
              <a:t>Huge peak of 2-propanol 1-chloro phosphate (1:3) at 18 m flame retardant/plasticiser</a:t>
            </a:r>
          </a:p>
          <a:p>
            <a:r>
              <a:rPr lang="en-GB" dirty="0" smtClean="0"/>
              <a:t>NBBS in the blank</a:t>
            </a:r>
          </a:p>
          <a:p>
            <a:r>
              <a:rPr lang="en-GB" dirty="0" smtClean="0"/>
              <a:t>Also demonstrates how carefully blanks need to be collected.  </a:t>
            </a:r>
            <a:endParaRPr lang="en-GB" dirty="0"/>
          </a:p>
        </p:txBody>
      </p:sp>
      <p:sp>
        <p:nvSpPr>
          <p:cNvPr id="4" name="Slide Number Placeholder 3"/>
          <p:cNvSpPr>
            <a:spLocks noGrp="1"/>
          </p:cNvSpPr>
          <p:nvPr>
            <p:ph type="sldNum" sz="quarter" idx="10"/>
          </p:nvPr>
        </p:nvSpPr>
        <p:spPr/>
        <p:txBody>
          <a:bodyPr/>
          <a:lstStyle/>
          <a:p>
            <a:pPr>
              <a:defRPr/>
            </a:pPr>
            <a:fld id="{8D6AD795-DBDF-4D53-A0FE-9C33018AE18C}"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D6AD795-DBDF-4D53-A0FE-9C33018AE18C}" type="slidenum">
              <a:rPr lang="en-GB"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6AD795-DBDF-4D53-A0FE-9C33018AE18C}" type="slidenum">
              <a:rPr lang="en-GB"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6AD795-DBDF-4D53-A0FE-9C33018AE18C}" type="slidenum">
              <a:rPr lang="en-GB"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pitchFamily="34" charset="0"/>
                <a:cs typeface="Arial" pitchFamily="34" charset="0"/>
              </a:rPr>
              <a:t>So the real definition of emerging is probably unregulated</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8D6AD795-DBDF-4D53-A0FE-9C33018AE18C}" type="slidenum">
              <a:rPr lang="en-GB" smtClean="0"/>
              <a:pPr>
                <a:defRPr/>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Explain seasonal behaviour </a:t>
            </a:r>
            <a:r>
              <a:rPr lang="en-GB" dirty="0" err="1" smtClean="0"/>
              <a:t>eg</a:t>
            </a:r>
            <a:r>
              <a:rPr lang="en-GB" dirty="0" smtClean="0"/>
              <a:t> water levels</a:t>
            </a:r>
            <a:endParaRPr lang="en-GB" dirty="0"/>
          </a:p>
        </p:txBody>
      </p:sp>
      <p:sp>
        <p:nvSpPr>
          <p:cNvPr id="4" name="Slide Number Placeholder 3"/>
          <p:cNvSpPr>
            <a:spLocks noGrp="1"/>
          </p:cNvSpPr>
          <p:nvPr>
            <p:ph type="sldNum" sz="quarter" idx="10"/>
          </p:nvPr>
        </p:nvSpPr>
        <p:spPr/>
        <p:txBody>
          <a:bodyPr/>
          <a:lstStyle/>
          <a:p>
            <a:pPr>
              <a:defRPr/>
            </a:pPr>
            <a:fld id="{8D6AD795-DBDF-4D53-A0FE-9C33018AE18C}" type="slidenum">
              <a:rPr lang="en-GB" smtClean="0"/>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Very different setting here. Lower picture shows completely unprotected well</a:t>
            </a:r>
            <a:endParaRPr lang="en-GB" dirty="0"/>
          </a:p>
        </p:txBody>
      </p:sp>
      <p:sp>
        <p:nvSpPr>
          <p:cNvPr id="4" name="Slide Number Placeholder 3"/>
          <p:cNvSpPr>
            <a:spLocks noGrp="1"/>
          </p:cNvSpPr>
          <p:nvPr>
            <p:ph type="sldNum" sz="quarter" idx="10"/>
          </p:nvPr>
        </p:nvSpPr>
        <p:spPr/>
        <p:txBody>
          <a:bodyPr/>
          <a:lstStyle/>
          <a:p>
            <a:pPr>
              <a:defRPr/>
            </a:pPr>
            <a:fld id="{8D6AD795-DBDF-4D53-A0FE-9C33018AE18C}" type="slidenum">
              <a:rPr lang="en-GB" smtClean="0"/>
              <a:pPr>
                <a:defRPr/>
              </a:pPr>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6AD795-DBDF-4D53-A0FE-9C33018AE18C}" type="slidenum">
              <a:rPr lang="en-GB" smtClean="0"/>
              <a:pPr>
                <a:defRPr/>
              </a:pPr>
              <a:t>22</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6AD795-DBDF-4D53-A0FE-9C33018AE18C}" type="slidenum">
              <a:rPr lang="en-GB" smtClean="0"/>
              <a:pPr>
                <a:defRPr/>
              </a:pPr>
              <a:t>23</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6AD795-DBDF-4D53-A0FE-9C33018AE18C}" type="slidenum">
              <a:rPr lang="en-GB" smtClean="0"/>
              <a:pPr>
                <a:defRPr/>
              </a:pPr>
              <a:t>24</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6AD795-DBDF-4D53-A0FE-9C33018AE18C}" type="slidenum">
              <a:rPr lang="en-GB" smtClean="0"/>
              <a:pPr>
                <a:defRPr/>
              </a:pPr>
              <a:t>25</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6AD795-DBDF-4D53-A0FE-9C33018AE18C}" type="slidenum">
              <a:rPr lang="en-GB" smtClean="0"/>
              <a:pPr>
                <a:defRPr/>
              </a:pPr>
              <a:t>26</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a:spcBef>
                <a:spcPts val="500"/>
              </a:spcBef>
            </a:pPr>
            <a:r>
              <a:rPr lang="en-US" dirty="0" smtClean="0">
                <a:latin typeface="Arial" pitchFamily="34" charset="0"/>
                <a:cs typeface="Arial" pitchFamily="34" charset="0"/>
              </a:rPr>
              <a:t>DEET = N,N-diethyl-meta-</a:t>
            </a:r>
            <a:r>
              <a:rPr lang="en-US" dirty="0" err="1" smtClean="0">
                <a:latin typeface="Arial" pitchFamily="34" charset="0"/>
                <a:cs typeface="Arial" pitchFamily="34" charset="0"/>
              </a:rPr>
              <a:t>toluamide</a:t>
            </a:r>
            <a:endParaRPr lang="en-US" dirty="0" smtClean="0">
              <a:latin typeface="Arial" pitchFamily="34" charset="0"/>
              <a:cs typeface="Arial" pitchFamily="34" charset="0"/>
            </a:endParaRPr>
          </a:p>
          <a:p>
            <a:pPr>
              <a:spcBef>
                <a:spcPts val="500"/>
              </a:spcBef>
            </a:pPr>
            <a:r>
              <a:rPr lang="en-US" dirty="0" smtClean="0">
                <a:latin typeface="Arial" pitchFamily="34" charset="0"/>
                <a:cs typeface="Arial" pitchFamily="34" charset="0"/>
              </a:rPr>
              <a:t>BHA = </a:t>
            </a:r>
            <a:r>
              <a:rPr lang="en-US" dirty="0" err="1" smtClean="0">
                <a:latin typeface="Arial" pitchFamily="34" charset="0"/>
                <a:cs typeface="Arial" pitchFamily="34" charset="0"/>
              </a:rPr>
              <a:t>butylated</a:t>
            </a:r>
            <a:r>
              <a:rPr lang="en-US" dirty="0" smtClean="0">
                <a:latin typeface="Arial" pitchFamily="34" charset="0"/>
                <a:cs typeface="Arial" pitchFamily="34" charset="0"/>
              </a:rPr>
              <a:t> </a:t>
            </a:r>
            <a:r>
              <a:rPr lang="en-US" dirty="0" err="1" smtClean="0">
                <a:latin typeface="Arial" pitchFamily="34" charset="0"/>
                <a:cs typeface="Arial" pitchFamily="34" charset="0"/>
              </a:rPr>
              <a:t>hydroxyanisole</a:t>
            </a:r>
            <a:endParaRPr lang="en-US" dirty="0" smtClean="0">
              <a:latin typeface="Arial" pitchFamily="34" charset="0"/>
              <a:cs typeface="Arial" pitchFamily="34" charset="0"/>
            </a:endParaRPr>
          </a:p>
          <a:p>
            <a:pPr>
              <a:spcBef>
                <a:spcPts val="500"/>
              </a:spcBef>
            </a:pPr>
            <a:r>
              <a:rPr lang="en-US" dirty="0" smtClean="0">
                <a:latin typeface="Arial" pitchFamily="34" charset="0"/>
                <a:cs typeface="Arial" pitchFamily="34" charset="0"/>
              </a:rPr>
              <a:t>BHT = </a:t>
            </a:r>
            <a:r>
              <a:rPr lang="en-US" dirty="0" err="1" smtClean="0">
                <a:latin typeface="Arial" pitchFamily="34" charset="0"/>
                <a:cs typeface="Arial" pitchFamily="34" charset="0"/>
              </a:rPr>
              <a:t>butylated</a:t>
            </a:r>
            <a:r>
              <a:rPr lang="en-US" dirty="0" smtClean="0">
                <a:latin typeface="Arial" pitchFamily="34" charset="0"/>
                <a:cs typeface="Arial" pitchFamily="34" charset="0"/>
              </a:rPr>
              <a:t> </a:t>
            </a:r>
            <a:r>
              <a:rPr lang="en-US" dirty="0" err="1" smtClean="0">
                <a:latin typeface="Arial" pitchFamily="34" charset="0"/>
                <a:cs typeface="Arial" pitchFamily="34" charset="0"/>
              </a:rPr>
              <a:t>hydroxytoluene</a:t>
            </a:r>
            <a:endParaRPr lang="en-US" dirty="0" smtClean="0">
              <a:latin typeface="Arial" pitchFamily="34" charset="0"/>
              <a:cs typeface="Arial" pitchFamily="34" charset="0"/>
            </a:endParaRPr>
          </a:p>
          <a:p>
            <a:pPr>
              <a:spcBef>
                <a:spcPts val="500"/>
              </a:spcBef>
            </a:pPr>
            <a:r>
              <a:rPr lang="en-US" dirty="0" smtClean="0">
                <a:latin typeface="Arial" pitchFamily="34" charset="0"/>
                <a:cs typeface="Arial" pitchFamily="34" charset="0"/>
              </a:rPr>
              <a:t>NDMA = </a:t>
            </a:r>
            <a:r>
              <a:rPr lang="en-GB" dirty="0" smtClean="0">
                <a:latin typeface="Arial" pitchFamily="34" charset="0"/>
                <a:cs typeface="Arial" pitchFamily="34" charset="0"/>
              </a:rPr>
              <a:t>N-nitrosodimethylamine</a:t>
            </a:r>
          </a:p>
          <a:p>
            <a:pPr>
              <a:spcBef>
                <a:spcPts val="500"/>
              </a:spcBef>
            </a:pPr>
            <a:r>
              <a:rPr lang="en-GB" dirty="0" smtClean="0">
                <a:latin typeface="Arial" pitchFamily="34" charset="0"/>
                <a:cs typeface="Arial" pitchFamily="34" charset="0"/>
              </a:rPr>
              <a:t>PDBE = polybrominated  diphenyl ether</a:t>
            </a:r>
          </a:p>
          <a:p>
            <a:pPr>
              <a:spcBef>
                <a:spcPts val="500"/>
              </a:spcBef>
            </a:pPr>
            <a:r>
              <a:rPr lang="en-GB" dirty="0" smtClean="0">
                <a:latin typeface="Arial" pitchFamily="34" charset="0"/>
                <a:cs typeface="Arial" pitchFamily="34" charset="0"/>
              </a:rPr>
              <a:t>PFOS = </a:t>
            </a:r>
            <a:r>
              <a:rPr lang="en-GB" dirty="0" err="1" smtClean="0">
                <a:latin typeface="Arial" pitchFamily="34" charset="0"/>
                <a:cs typeface="Arial" pitchFamily="34" charset="0"/>
              </a:rPr>
              <a:t>perfluorooctanesulfonic</a:t>
            </a:r>
            <a:r>
              <a:rPr lang="en-GB" dirty="0" smtClean="0">
                <a:latin typeface="Arial" pitchFamily="34" charset="0"/>
                <a:cs typeface="Arial" pitchFamily="34" charset="0"/>
              </a:rPr>
              <a:t> acid</a:t>
            </a:r>
          </a:p>
          <a:p>
            <a:pPr>
              <a:spcBef>
                <a:spcPts val="500"/>
              </a:spcBef>
            </a:pPr>
            <a:r>
              <a:rPr lang="en-GB" dirty="0" smtClean="0">
                <a:latin typeface="Arial" pitchFamily="34" charset="0"/>
                <a:cs typeface="Arial" pitchFamily="34" charset="0"/>
              </a:rPr>
              <a:t>PFOA = perfluorooctanoic acid</a:t>
            </a:r>
            <a:r>
              <a:rPr lang="en-US" dirty="0" smtClean="0">
                <a:latin typeface="Arial" pitchFamily="34" charset="0"/>
                <a:cs typeface="Arial" pitchFamily="34" charset="0"/>
              </a:rPr>
              <a:t> </a:t>
            </a:r>
          </a:p>
          <a:p>
            <a:pPr>
              <a:spcBef>
                <a:spcPts val="500"/>
              </a:spcBef>
            </a:pPr>
            <a:endParaRPr lang="en-US" dirty="0" smtClean="0">
              <a:latin typeface="Arial" pitchFamily="34" charset="0"/>
              <a:cs typeface="Arial" pitchFamily="34" charset="0"/>
            </a:endParaRPr>
          </a:p>
          <a:p>
            <a:pPr>
              <a:spcBef>
                <a:spcPts val="500"/>
              </a:spcBef>
            </a:pPr>
            <a:r>
              <a:rPr lang="en-US" dirty="0" smtClean="0">
                <a:latin typeface="Arial" pitchFamily="34" charset="0"/>
                <a:cs typeface="Arial" pitchFamily="34" charset="0"/>
              </a:rPr>
              <a:t>Some of those in blue already hazardous substances e.g. DEHP, PFOS or </a:t>
            </a:r>
            <a:r>
              <a:rPr lang="en-US" dirty="0" err="1" smtClean="0">
                <a:latin typeface="Arial" pitchFamily="34" charset="0"/>
                <a:cs typeface="Arial" pitchFamily="34" charset="0"/>
              </a:rPr>
              <a:t>nonyl</a:t>
            </a:r>
            <a:r>
              <a:rPr lang="en-US" dirty="0" smtClean="0">
                <a:latin typeface="Arial" pitchFamily="34" charset="0"/>
                <a:cs typeface="Arial" pitchFamily="34" charset="0"/>
              </a:rPr>
              <a:t> phenol or have been withdrawn</a:t>
            </a:r>
          </a:p>
        </p:txBody>
      </p:sp>
      <p:sp>
        <p:nvSpPr>
          <p:cNvPr id="18436" name="Slide Number Placeholder 3"/>
          <p:cNvSpPr>
            <a:spLocks noGrp="1"/>
          </p:cNvSpPr>
          <p:nvPr>
            <p:ph type="sldNum" sz="quarter" idx="5"/>
          </p:nvPr>
        </p:nvSpPr>
        <p:spPr>
          <a:noFill/>
        </p:spPr>
        <p:txBody>
          <a:bodyPr/>
          <a:lstStyle/>
          <a:p>
            <a:fld id="{1C098129-EFF5-441A-B330-213C612803A9}" type="slidenum">
              <a:rPr lang="en-GB" smtClean="0"/>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pitchFamily="34" charset="0"/>
                <a:cs typeface="Arial" pitchFamily="34" charset="0"/>
              </a:rPr>
              <a:t>BAM=2,6-dichlorobenzamide</a:t>
            </a:r>
          </a:p>
          <a:p>
            <a:r>
              <a:rPr lang="en-GB" dirty="0" smtClean="0">
                <a:latin typeface="Arial" pitchFamily="34" charset="0"/>
                <a:cs typeface="Arial" pitchFamily="34" charset="0"/>
              </a:rPr>
              <a:t>AMPA=</a:t>
            </a:r>
            <a:r>
              <a:rPr lang="en-GB" sz="1200" b="0" i="0" kern="1200" dirty="0" err="1" smtClean="0">
                <a:solidFill>
                  <a:schemeClr val="tx1"/>
                </a:solidFill>
                <a:latin typeface="Arial" pitchFamily="34" charset="0"/>
                <a:cs typeface="Arial" pitchFamily="34" charset="0"/>
              </a:rPr>
              <a:t>aminomethylphosphonic</a:t>
            </a:r>
            <a:r>
              <a:rPr lang="en-GB" sz="1200" b="0" i="0" kern="1200" dirty="0" smtClean="0">
                <a:solidFill>
                  <a:schemeClr val="tx1"/>
                </a:solidFill>
                <a:latin typeface="Arial" pitchFamily="34" charset="0"/>
                <a:cs typeface="Arial" pitchFamily="34" charset="0"/>
              </a:rPr>
              <a:t> acid</a:t>
            </a:r>
          </a:p>
          <a:p>
            <a:r>
              <a:rPr lang="en-GB" sz="1200" b="0" i="0" kern="1200" dirty="0" smtClean="0">
                <a:solidFill>
                  <a:schemeClr val="tx1"/>
                </a:solidFill>
                <a:latin typeface="Arial" pitchFamily="34" charset="0"/>
                <a:cs typeface="Arial" pitchFamily="34" charset="0"/>
              </a:rPr>
              <a:t>NPE=</a:t>
            </a:r>
            <a:r>
              <a:rPr lang="en-GB" sz="1200" b="0" i="0" kern="1200" dirty="0" err="1" smtClean="0">
                <a:solidFill>
                  <a:schemeClr val="tx1"/>
                </a:solidFill>
                <a:latin typeface="Arial" pitchFamily="34" charset="0"/>
                <a:cs typeface="Arial" pitchFamily="34" charset="0"/>
              </a:rPr>
              <a:t>nonylphenol</a:t>
            </a:r>
            <a:r>
              <a:rPr lang="en-GB" sz="1200" b="0" i="0" kern="1200" baseline="0" dirty="0" smtClean="0">
                <a:solidFill>
                  <a:schemeClr val="tx1"/>
                </a:solidFill>
                <a:latin typeface="Arial" pitchFamily="34" charset="0"/>
                <a:cs typeface="Arial" pitchFamily="34" charset="0"/>
              </a:rPr>
              <a:t> ethoxylates</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8D6AD795-DBDF-4D53-A0FE-9C33018AE18C}"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704850"/>
            <a:ext cx="4953000" cy="3714750"/>
          </a:xfrm>
        </p:spPr>
      </p:sp>
      <p:sp>
        <p:nvSpPr>
          <p:cNvPr id="3" name="Notes Placeholder 2"/>
          <p:cNvSpPr>
            <a:spLocks noGrp="1"/>
          </p:cNvSpPr>
          <p:nvPr>
            <p:ph type="body" idx="1"/>
          </p:nvPr>
        </p:nvSpPr>
        <p:spPr/>
        <p:txBody>
          <a:bodyPr>
            <a:normAutofit/>
          </a:bodyPr>
          <a:lstStyle/>
          <a:p>
            <a:r>
              <a:rPr lang="en-GB" b="1" dirty="0" smtClean="0">
                <a:latin typeface="Arial" pitchFamily="34" charset="0"/>
                <a:cs typeface="Arial" pitchFamily="34" charset="0"/>
              </a:rPr>
              <a:t>COM (2011) 876</a:t>
            </a:r>
          </a:p>
          <a:p>
            <a:r>
              <a:rPr lang="en-GB" dirty="0" smtClean="0">
                <a:latin typeface="Arial" pitchFamily="34" charset="0"/>
                <a:cs typeface="Arial" pitchFamily="34" charset="0"/>
              </a:rPr>
              <a:t>Article 16 of the </a:t>
            </a:r>
            <a:r>
              <a:rPr lang="en-GB" b="1" u="sng" dirty="0" smtClean="0">
                <a:solidFill>
                  <a:schemeClr val="accent2">
                    <a:lumMod val="75000"/>
                  </a:schemeClr>
                </a:solidFill>
                <a:latin typeface="Arial" pitchFamily="34" charset="0"/>
                <a:cs typeface="Arial" pitchFamily="34" charset="0"/>
                <a:hlinkClick r:id="rId3"/>
              </a:rPr>
              <a:t>Water Framework Directive</a:t>
            </a:r>
            <a:r>
              <a:rPr lang="en-GB" dirty="0" smtClean="0">
                <a:latin typeface="Arial" pitchFamily="34" charset="0"/>
                <a:cs typeface="Arial" pitchFamily="34" charset="0"/>
              </a:rPr>
              <a:t> (2000/60/EC) (WFD) sets out "</a:t>
            </a:r>
            <a:r>
              <a:rPr lang="en-GB" b="1" u="sng" dirty="0" smtClean="0">
                <a:latin typeface="Arial" pitchFamily="34" charset="0"/>
                <a:cs typeface="Arial" pitchFamily="34" charset="0"/>
                <a:hlinkClick r:id="rId4"/>
              </a:rPr>
              <a:t>Strategies against pollution of water</a:t>
            </a:r>
            <a:r>
              <a:rPr lang="en-GB" dirty="0" smtClean="0">
                <a:latin typeface="Arial" pitchFamily="34" charset="0"/>
                <a:cs typeface="Arial" pitchFamily="34" charset="0"/>
              </a:rPr>
              <a:t>", outlining the steps to be taken. The first step was to establish by way of Decision 2455/2001/EC a </a:t>
            </a:r>
            <a:r>
              <a:rPr lang="en-GB" b="1" u="sng" dirty="0" smtClean="0">
                <a:latin typeface="Arial" pitchFamily="34" charset="0"/>
                <a:cs typeface="Arial" pitchFamily="34" charset="0"/>
                <a:hlinkClick r:id="rId5"/>
              </a:rPr>
              <a:t>First list of priority substances</a:t>
            </a:r>
            <a:r>
              <a:rPr lang="en-GB" dirty="0" smtClean="0">
                <a:latin typeface="Arial" pitchFamily="34" charset="0"/>
                <a:cs typeface="Arial" pitchFamily="34" charset="0"/>
              </a:rPr>
              <a:t> to become Annex X of the WFD. These substances were selected from amongst those presenting a significant risk to or via the aquatic environment, using the approaches outlined in Article 16 of the WFD.</a:t>
            </a:r>
          </a:p>
          <a:p>
            <a:r>
              <a:rPr lang="en-GB" dirty="0" smtClean="0">
                <a:latin typeface="Arial" pitchFamily="34" charset="0"/>
                <a:cs typeface="Arial" pitchFamily="34" charset="0"/>
              </a:rPr>
              <a:t>This first list was replaced by Annex II of the </a:t>
            </a:r>
            <a:r>
              <a:rPr lang="en-GB" b="1" u="sng" dirty="0" smtClean="0">
                <a:latin typeface="Arial" pitchFamily="34" charset="0"/>
                <a:cs typeface="Arial" pitchFamily="34" charset="0"/>
                <a:hlinkClick r:id="rId5"/>
              </a:rPr>
              <a:t>Directive on Environmental Quality Standards (Directive 2008/105/EC)</a:t>
            </a:r>
            <a:r>
              <a:rPr lang="en-GB" dirty="0" smtClean="0">
                <a:latin typeface="Arial" pitchFamily="34" charset="0"/>
                <a:cs typeface="Arial" pitchFamily="34" charset="0"/>
              </a:rPr>
              <a:t> (EQSD)</a:t>
            </a:r>
            <a:r>
              <a:rPr lang="en-GB" b="1" dirty="0" smtClean="0">
                <a:latin typeface="Arial" pitchFamily="34" charset="0"/>
                <a:cs typeface="Arial" pitchFamily="34" charset="0"/>
              </a:rPr>
              <a:t>,</a:t>
            </a:r>
            <a:r>
              <a:rPr lang="en-GB" dirty="0" smtClean="0">
                <a:latin typeface="Arial" pitchFamily="34" charset="0"/>
                <a:cs typeface="Arial" pitchFamily="34" charset="0"/>
              </a:rPr>
              <a:t> also known as the Priority Substances Directive , which set environmental quality standards (EQS) for the substances in surface waters (river, lake, transitional and coastal) and confirmed their designation as priority or priority hazardous substances, the latter being a subset of particular concern.  As required by the WFD and EQSD, the Commission subsequently reviewed the list and in 2012 it put forward a </a:t>
            </a:r>
            <a:r>
              <a:rPr lang="en-GB" b="1" u="sng" dirty="0" smtClean="0">
                <a:latin typeface="Arial" pitchFamily="34" charset="0"/>
                <a:cs typeface="Arial" pitchFamily="34" charset="0"/>
                <a:hlinkClick r:id="rId5"/>
              </a:rPr>
              <a:t>proposal for a Directive amending the WFD and the EQSD</a:t>
            </a:r>
            <a:r>
              <a:rPr lang="en-GB" dirty="0" smtClean="0">
                <a:latin typeface="Arial" pitchFamily="34" charset="0"/>
                <a:cs typeface="Arial" pitchFamily="34" charset="0"/>
              </a:rPr>
              <a:t> as regards priority substances.</a:t>
            </a:r>
          </a:p>
          <a:p>
            <a:endParaRPr lang="en-GB" dirty="0"/>
          </a:p>
        </p:txBody>
      </p:sp>
      <p:sp>
        <p:nvSpPr>
          <p:cNvPr id="4" name="Slide Number Placeholder 3"/>
          <p:cNvSpPr>
            <a:spLocks noGrp="1"/>
          </p:cNvSpPr>
          <p:nvPr>
            <p:ph type="sldNum" sz="quarter" idx="10"/>
          </p:nvPr>
        </p:nvSpPr>
        <p:spPr/>
        <p:txBody>
          <a:bodyPr/>
          <a:lstStyle/>
          <a:p>
            <a:pPr>
              <a:defRPr/>
            </a:pPr>
            <a:fld id="{8D6AD795-DBDF-4D53-A0FE-9C33018AE18C}"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latin typeface="Arial" pitchFamily="34" charset="0"/>
                <a:cs typeface="Arial" pitchFamily="34" charset="0"/>
              </a:rPr>
              <a:t>PSD (EQS) 2008/105/EC - 2013  amendment 2013/39/EU</a:t>
            </a:r>
          </a:p>
          <a:p>
            <a:r>
              <a:rPr lang="en-GB" dirty="0" smtClean="0">
                <a:latin typeface="Arial" pitchFamily="34" charset="0"/>
                <a:cs typeface="Arial" pitchFamily="34" charset="0"/>
              </a:rPr>
              <a:t>Aimed at targeted collection of monitoring data on substances that may pose a significant risk at EU level to or via the aquatic environment and for which monitoring data are insufficient, particularly emerging pollutants, to support risk assessment during future reviews of the priority substances list.  </a:t>
            </a:r>
          </a:p>
          <a:p>
            <a:r>
              <a:rPr lang="en-GB" b="1" dirty="0" smtClean="0">
                <a:latin typeface="Arial" pitchFamily="34" charset="0"/>
                <a:cs typeface="Arial" pitchFamily="34" charset="0"/>
              </a:rPr>
              <a:t>Draft COM directive amending Annex II of the GWD</a:t>
            </a:r>
          </a:p>
          <a:p>
            <a:r>
              <a:rPr lang="en-GB" dirty="0" smtClean="0">
                <a:latin typeface="Arial" pitchFamily="34" charset="0"/>
                <a:cs typeface="Arial" pitchFamily="34" charset="0"/>
              </a:rPr>
              <a:t>Recital 4 – The need to obtain and respond to new information of other substances posing a potential risk should be acknowledged. Therefore a watch list for pollutants of groundwater should be established under the Common Implementation Strategy for the WFD to increase the availability of monitoring data on substances posing a risk or potential risk to bodies of groundwater and thereby facilitate the identification of substances.</a:t>
            </a:r>
          </a:p>
          <a:p>
            <a:r>
              <a:rPr lang="en-GB" b="1" dirty="0" smtClean="0">
                <a:solidFill>
                  <a:srgbClr val="FF0000"/>
                </a:solidFill>
                <a:latin typeface="Arial" pitchFamily="34" charset="0"/>
                <a:cs typeface="Arial" pitchFamily="34" charset="0"/>
              </a:rPr>
              <a:t>Although the EQS values (and Priority Subs) only apply to SW, they have to be considered in GW as achieving good GW chemical status requires that pollutants in GW are note leading to a failure of an SW EQS and hence the SW chemical /ecological status objectives</a:t>
            </a:r>
            <a:r>
              <a:rPr lang="en-GB" b="1" dirty="0" smtClean="0">
                <a:solidFill>
                  <a:srgbClr val="FF0000"/>
                </a:solidFill>
              </a:rPr>
              <a:t>.</a:t>
            </a:r>
            <a:endParaRPr lang="en-GB" b="1" dirty="0">
              <a:solidFill>
                <a:srgbClr val="FF0000"/>
              </a:solidFill>
            </a:endParaRPr>
          </a:p>
        </p:txBody>
      </p:sp>
      <p:sp>
        <p:nvSpPr>
          <p:cNvPr id="4" name="Slide Number Placeholder 3"/>
          <p:cNvSpPr>
            <a:spLocks noGrp="1"/>
          </p:cNvSpPr>
          <p:nvPr>
            <p:ph type="sldNum" sz="quarter" idx="10"/>
          </p:nvPr>
        </p:nvSpPr>
        <p:spPr/>
        <p:txBody>
          <a:bodyPr/>
          <a:lstStyle/>
          <a:p>
            <a:pPr>
              <a:defRPr/>
            </a:pPr>
            <a:fld id="{8D6AD795-DBDF-4D53-A0FE-9C33018AE18C}"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smtClean="0">
                <a:latin typeface="Arial" pitchFamily="34" charset="0"/>
                <a:cs typeface="Arial" pitchFamily="34" charset="0"/>
              </a:rPr>
              <a:t>Show how ECs are up there with the priority substances</a:t>
            </a:r>
          </a:p>
          <a:p>
            <a:r>
              <a:rPr lang="en-US" dirty="0" smtClean="0">
                <a:latin typeface="Arial" pitchFamily="34" charset="0"/>
                <a:cs typeface="Arial" pitchFamily="34" charset="0"/>
              </a:rPr>
              <a:t>Explain </a:t>
            </a:r>
            <a:r>
              <a:rPr lang="en-US" dirty="0" err="1" smtClean="0">
                <a:latin typeface="Arial" pitchFamily="34" charset="0"/>
                <a:cs typeface="Arial" pitchFamily="34" charset="0"/>
              </a:rPr>
              <a:t>colours</a:t>
            </a:r>
            <a:r>
              <a:rPr lang="en-US" dirty="0" smtClean="0">
                <a:latin typeface="Arial" pitchFamily="34" charset="0"/>
                <a:cs typeface="Arial" pitchFamily="34" charset="0"/>
              </a:rPr>
              <a:t> and graph axes</a:t>
            </a:r>
          </a:p>
          <a:p>
            <a:r>
              <a:rPr lang="en-US" dirty="0" smtClean="0">
                <a:latin typeface="Arial" pitchFamily="34" charset="0"/>
                <a:cs typeface="Arial" pitchFamily="34" charset="0"/>
              </a:rPr>
              <a:t>Caffeine, DEET  and </a:t>
            </a:r>
            <a:r>
              <a:rPr lang="en-US" dirty="0" err="1" smtClean="0">
                <a:latin typeface="Arial" pitchFamily="34" charset="0"/>
                <a:cs typeface="Arial" pitchFamily="34" charset="0"/>
              </a:rPr>
              <a:t>benzophenone</a:t>
            </a:r>
            <a:r>
              <a:rPr lang="en-US" dirty="0" smtClean="0">
                <a:latin typeface="Arial" pitchFamily="34" charset="0"/>
                <a:cs typeface="Arial" pitchFamily="34" charset="0"/>
              </a:rPr>
              <a:t> right up there</a:t>
            </a:r>
          </a:p>
          <a:p>
            <a:endParaRPr lang="en-US" dirty="0" smtClean="0"/>
          </a:p>
        </p:txBody>
      </p:sp>
      <p:sp>
        <p:nvSpPr>
          <p:cNvPr id="27652" name="Slide Number Placeholder 3"/>
          <p:cNvSpPr>
            <a:spLocks noGrp="1"/>
          </p:cNvSpPr>
          <p:nvPr>
            <p:ph type="sldNum" sz="quarter" idx="5"/>
          </p:nvPr>
        </p:nvSpPr>
        <p:spPr>
          <a:noFill/>
        </p:spPr>
        <p:txBody>
          <a:bodyPr/>
          <a:lstStyle/>
          <a:p>
            <a:fld id="{16482613-6476-4AA1-9EFC-F2A5A1857F8A}" type="slidenum">
              <a:rPr lang="en-GB" smtClean="0"/>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very different picture with solvents predominating</a:t>
            </a:r>
          </a:p>
          <a:p>
            <a:r>
              <a:rPr lang="en-GB" dirty="0" smtClean="0"/>
              <a:t>BBSA, cholesterol and propyl paraben seen</a:t>
            </a:r>
            <a:endParaRPr lang="en-GB" dirty="0"/>
          </a:p>
        </p:txBody>
      </p:sp>
      <p:sp>
        <p:nvSpPr>
          <p:cNvPr id="4" name="Slide Number Placeholder 3"/>
          <p:cNvSpPr>
            <a:spLocks noGrp="1"/>
          </p:cNvSpPr>
          <p:nvPr>
            <p:ph type="sldNum" sz="quarter" idx="10"/>
          </p:nvPr>
        </p:nvSpPr>
        <p:spPr/>
        <p:txBody>
          <a:bodyPr/>
          <a:lstStyle/>
          <a:p>
            <a:pPr>
              <a:defRPr/>
            </a:pPr>
            <a:fld id="{8D6AD795-DBDF-4D53-A0FE-9C33018AE18C}"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US" dirty="0" smtClean="0">
                <a:latin typeface="Arial" pitchFamily="34" charset="0"/>
                <a:cs typeface="Arial" pitchFamily="34" charset="0"/>
              </a:rPr>
              <a:t>My conceptual model</a:t>
            </a:r>
          </a:p>
        </p:txBody>
      </p:sp>
      <p:sp>
        <p:nvSpPr>
          <p:cNvPr id="20484" name="Slide Number Placeholder 3"/>
          <p:cNvSpPr>
            <a:spLocks noGrp="1"/>
          </p:cNvSpPr>
          <p:nvPr>
            <p:ph type="sldNum" sz="quarter" idx="5"/>
          </p:nvPr>
        </p:nvSpPr>
        <p:spPr>
          <a:noFill/>
        </p:spPr>
        <p:txBody>
          <a:bodyPr/>
          <a:lstStyle/>
          <a:p>
            <a:fld id="{99B6ED0D-C474-4FBD-A120-0F41A0D47464}" type="slidenum">
              <a:rPr lang="en-GB" smtClean="0"/>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4" name="Rectangle 1026"/>
          <p:cNvSpPr>
            <a:spLocks noGrp="1" noChangeArrowheads="1"/>
          </p:cNvSpPr>
          <p:nvPr>
            <p:ph type="ctrTitle"/>
          </p:nvPr>
        </p:nvSpPr>
        <p:spPr>
          <a:xfrm>
            <a:off x="0" y="1998663"/>
            <a:ext cx="9144000" cy="1143000"/>
          </a:xfrm>
        </p:spPr>
        <p:txBody>
          <a:bodyPr/>
          <a:lstStyle>
            <a:lvl1pPr algn="ctr">
              <a:defRPr sz="3600"/>
            </a:lvl1pPr>
          </a:lstStyle>
          <a:p>
            <a:r>
              <a:rPr lang="en-US" smtClean="0"/>
              <a:t>Click to edit Master title style</a:t>
            </a:r>
            <a:endParaRPr lang="en-GB"/>
          </a:p>
        </p:txBody>
      </p:sp>
      <p:sp>
        <p:nvSpPr>
          <p:cNvPr id="13315" name="Rectangle 1027"/>
          <p:cNvSpPr>
            <a:spLocks noGrp="1" noChangeArrowheads="1"/>
          </p:cNvSpPr>
          <p:nvPr>
            <p:ph type="subTitle" idx="1"/>
          </p:nvPr>
        </p:nvSpPr>
        <p:spPr>
          <a:xfrm>
            <a:off x="0" y="3746500"/>
            <a:ext cx="9144000" cy="762000"/>
          </a:xfrm>
        </p:spPr>
        <p:txBody>
          <a:bodyPr/>
          <a:lstStyle>
            <a:lvl1pPr marL="0" indent="0" algn="ctr">
              <a:buFontTx/>
              <a:buNone/>
              <a:defRPr/>
            </a:lvl1pPr>
          </a:lstStyle>
          <a:p>
            <a:r>
              <a:rPr lang="en-US" smtClean="0"/>
              <a:t>Click to edit Master subtitle style</a:t>
            </a: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118906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5238828"/>
            <a:ext cx="9144000" cy="1619172"/>
          </a:xfrm>
          <a:prstGeom prst="rect">
            <a:avLst/>
          </a:prstGeom>
        </p:spPr>
      </p:pic>
      <p:sp>
        <p:nvSpPr>
          <p:cNvPr id="11" name="Text Box 1040"/>
          <p:cNvSpPr txBox="1">
            <a:spLocks noChangeArrowheads="1"/>
          </p:cNvSpPr>
          <p:nvPr/>
        </p:nvSpPr>
        <p:spPr bwMode="auto">
          <a:xfrm>
            <a:off x="107504" y="6629400"/>
            <a:ext cx="1431802" cy="215444"/>
          </a:xfrm>
          <a:prstGeom prst="rect">
            <a:avLst/>
          </a:prstGeom>
          <a:noFill/>
          <a:ln w="9525">
            <a:noFill/>
            <a:miter lim="800000"/>
            <a:headEnd/>
            <a:tailEnd/>
          </a:ln>
          <a:effectLst/>
        </p:spPr>
        <p:txBody>
          <a:bodyPr wrap="none">
            <a:spAutoFit/>
          </a:bodyPr>
          <a:lstStyle/>
          <a:p>
            <a:pPr algn="l" eaLnBrk="1" hangingPunct="1">
              <a:defRPr/>
            </a:pPr>
            <a:r>
              <a:rPr lang="en-GB" sz="800" b="1" dirty="0">
                <a:solidFill>
                  <a:schemeClr val="bg1"/>
                </a:solidFill>
                <a:latin typeface="Arial" charset="0"/>
                <a:cs typeface="Times New Roman" pitchFamily="18" charset="0"/>
              </a:rPr>
              <a:t>© </a:t>
            </a:r>
            <a:r>
              <a:rPr lang="en-GB" sz="800" dirty="0">
                <a:solidFill>
                  <a:schemeClr val="bg1"/>
                </a:solidFill>
                <a:latin typeface="Arial" charset="0"/>
                <a:cs typeface="Times New Roman" pitchFamily="18" charset="0"/>
              </a:rPr>
              <a:t>NERC All rights reserved</a:t>
            </a:r>
            <a:endParaRPr lang="en-GB" sz="800" dirty="0">
              <a:solidFill>
                <a:schemeClr val="bg1"/>
              </a:solidFill>
              <a:latin typeface="Arial" charset="0"/>
            </a:endParaRPr>
          </a:p>
        </p:txBody>
      </p:sp>
    </p:spTree>
    <p:extLst>
      <p:ext uri="{BB962C8B-B14F-4D97-AF65-F5344CB8AC3E}">
        <p14:creationId xmlns:p14="http://schemas.microsoft.com/office/powerpoint/2010/main" xmlns="" val="854484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88024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0788" y="260350"/>
            <a:ext cx="1800225"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00113" y="260350"/>
            <a:ext cx="5248275"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82822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260350"/>
            <a:ext cx="7200900" cy="1143000"/>
          </a:xfrm>
        </p:spPr>
        <p:txBody>
          <a:bodyPr/>
          <a:lstStyle>
            <a:lvl1pPr>
              <a:defRPr sz="3600"/>
            </a:lvl1pPr>
          </a:lstStyle>
          <a:p>
            <a:r>
              <a:rPr lang="en-US" dirty="0" smtClean="0"/>
              <a:t>Click to edit Master title style</a:t>
            </a:r>
            <a:endParaRPr lang="en-GB" dirty="0"/>
          </a:p>
        </p:txBody>
      </p:sp>
      <p:sp>
        <p:nvSpPr>
          <p:cNvPr id="3" name="Content Placeholder 2"/>
          <p:cNvSpPr>
            <a:spLocks noGrp="1"/>
          </p:cNvSpPr>
          <p:nvPr>
            <p:ph idx="1"/>
          </p:nvPr>
        </p:nvSpPr>
        <p:spPr>
          <a:xfrm>
            <a:off x="755576" y="1988840"/>
            <a:ext cx="6985000" cy="3384550"/>
          </a:xfrm>
        </p:spPr>
        <p:txBody>
          <a:bodyPr/>
          <a:lstStyle>
            <a:lvl1pPr>
              <a:lnSpc>
                <a:spcPct val="95000"/>
              </a:lnSpc>
              <a:spcBef>
                <a:spcPts val="1000"/>
              </a:spcBef>
              <a:buClr>
                <a:srgbClr val="336699"/>
              </a:buClr>
              <a:defRPr/>
            </a:lvl1pPr>
            <a:lvl2pPr>
              <a:lnSpc>
                <a:spcPct val="95000"/>
              </a:lnSpc>
              <a:spcBef>
                <a:spcPts val="500"/>
              </a:spcBef>
              <a:buClr>
                <a:srgbClr val="CC0000"/>
              </a:buClr>
              <a:defRPr sz="1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28467476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0636776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00113" y="2133600"/>
            <a:ext cx="3416300"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8813" y="2133600"/>
            <a:ext cx="3416300"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6451308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37109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191427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7091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01644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04168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260350"/>
            <a:ext cx="72009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900113" y="2133600"/>
            <a:ext cx="6985000" cy="338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53" name="Text Box 29"/>
          <p:cNvSpPr txBox="1">
            <a:spLocks noChangeArrowheads="1"/>
          </p:cNvSpPr>
          <p:nvPr/>
        </p:nvSpPr>
        <p:spPr bwMode="auto">
          <a:xfrm>
            <a:off x="104043" y="6513513"/>
            <a:ext cx="1431802" cy="215444"/>
          </a:xfrm>
          <a:prstGeom prst="rect">
            <a:avLst/>
          </a:prstGeom>
          <a:noFill/>
          <a:ln w="9525">
            <a:noFill/>
            <a:miter lim="800000"/>
            <a:headEnd/>
            <a:tailEnd/>
          </a:ln>
          <a:effectLst/>
        </p:spPr>
        <p:txBody>
          <a:bodyPr wrap="none">
            <a:spAutoFit/>
          </a:bodyPr>
          <a:lstStyle/>
          <a:p>
            <a:pPr>
              <a:defRPr/>
            </a:pPr>
            <a:r>
              <a:rPr lang="en-GB" sz="800" b="1" dirty="0">
                <a:latin typeface="Arial" charset="0"/>
              </a:rPr>
              <a:t>© </a:t>
            </a:r>
            <a:r>
              <a:rPr lang="en-GB" sz="800" dirty="0">
                <a:latin typeface="Arial" charset="0"/>
              </a:rPr>
              <a:t>NERC All rights reserved</a:t>
            </a:r>
          </a:p>
        </p:txBody>
      </p:sp>
      <p:pic>
        <p:nvPicPr>
          <p:cNvPr id="2" name="Picture 1"/>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6281015" y="4023312"/>
            <a:ext cx="2865120" cy="2834688"/>
          </a:xfrm>
          <a:prstGeom prst="rect">
            <a:avLst/>
          </a:prstGeom>
        </p:spPr>
      </p:pic>
      <p:pic>
        <p:nvPicPr>
          <p:cNvPr id="1030" name="Picture 35" descr="bgsklrwo"/>
          <p:cNvPicPr>
            <a:picLocks noChangeAspect="1" noChangeArrowheads="1"/>
          </p:cNvPicPr>
          <p:nvPr/>
        </p:nvPicPr>
        <p:blipFill>
          <a:blip r:embed="rId14"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8532440" y="6251700"/>
            <a:ext cx="532324" cy="523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1"/>
          </a:solidFill>
          <a:latin typeface="+mj-lt"/>
          <a:ea typeface="+mj-ea"/>
          <a:cs typeface="+mj-cs"/>
        </a:defRPr>
      </a:lvl1pPr>
      <a:lvl2pPr algn="l" rtl="0" eaLnBrk="1" fontAlgn="base" hangingPunct="1">
        <a:spcBef>
          <a:spcPct val="0"/>
        </a:spcBef>
        <a:spcAft>
          <a:spcPct val="0"/>
        </a:spcAft>
        <a:defRPr sz="4000">
          <a:solidFill>
            <a:schemeClr val="tx1"/>
          </a:solidFill>
          <a:latin typeface="Arial" charset="0"/>
        </a:defRPr>
      </a:lvl2pPr>
      <a:lvl3pPr algn="l" rtl="0" eaLnBrk="1" fontAlgn="base" hangingPunct="1">
        <a:spcBef>
          <a:spcPct val="0"/>
        </a:spcBef>
        <a:spcAft>
          <a:spcPct val="0"/>
        </a:spcAft>
        <a:defRPr sz="4000">
          <a:solidFill>
            <a:schemeClr val="tx1"/>
          </a:solidFill>
          <a:latin typeface="Arial" charset="0"/>
        </a:defRPr>
      </a:lvl3pPr>
      <a:lvl4pPr algn="l" rtl="0" eaLnBrk="1" fontAlgn="base" hangingPunct="1">
        <a:spcBef>
          <a:spcPct val="0"/>
        </a:spcBef>
        <a:spcAft>
          <a:spcPct val="0"/>
        </a:spcAft>
        <a:defRPr sz="4000">
          <a:solidFill>
            <a:schemeClr val="tx1"/>
          </a:solidFill>
          <a:latin typeface="Arial" charset="0"/>
        </a:defRPr>
      </a:lvl4pPr>
      <a:lvl5pPr algn="l" rtl="0" eaLnBrk="1" fontAlgn="base" hangingPunct="1">
        <a:spcBef>
          <a:spcPct val="0"/>
        </a:spcBef>
        <a:spcAft>
          <a:spcPct val="0"/>
        </a:spcAft>
        <a:defRPr sz="4000">
          <a:solidFill>
            <a:schemeClr val="tx1"/>
          </a:solidFill>
          <a:latin typeface="Arial" charset="0"/>
        </a:defRPr>
      </a:lvl5pPr>
      <a:lvl6pPr marL="457200" algn="l" rtl="0" eaLnBrk="1" fontAlgn="base" hangingPunct="1">
        <a:spcBef>
          <a:spcPct val="0"/>
        </a:spcBef>
        <a:spcAft>
          <a:spcPct val="0"/>
        </a:spcAft>
        <a:defRPr sz="4000">
          <a:solidFill>
            <a:schemeClr val="tx1"/>
          </a:solidFill>
          <a:latin typeface="Arial" charset="0"/>
        </a:defRPr>
      </a:lvl6pPr>
      <a:lvl7pPr marL="914400" algn="l" rtl="0" eaLnBrk="1" fontAlgn="base" hangingPunct="1">
        <a:spcBef>
          <a:spcPct val="0"/>
        </a:spcBef>
        <a:spcAft>
          <a:spcPct val="0"/>
        </a:spcAft>
        <a:defRPr sz="4000">
          <a:solidFill>
            <a:schemeClr val="tx1"/>
          </a:solidFill>
          <a:latin typeface="Arial" charset="0"/>
        </a:defRPr>
      </a:lvl7pPr>
      <a:lvl8pPr marL="1371600" algn="l" rtl="0" eaLnBrk="1" fontAlgn="base" hangingPunct="1">
        <a:spcBef>
          <a:spcPct val="0"/>
        </a:spcBef>
        <a:spcAft>
          <a:spcPct val="0"/>
        </a:spcAft>
        <a:defRPr sz="4000">
          <a:solidFill>
            <a:schemeClr val="tx1"/>
          </a:solidFill>
          <a:latin typeface="Arial" charset="0"/>
        </a:defRPr>
      </a:lvl8pPr>
      <a:lvl9pPr marL="1828800" algn="l" rtl="0" eaLnBrk="1" fontAlgn="base" hangingPunct="1">
        <a:spcBef>
          <a:spcPct val="0"/>
        </a:spcBef>
        <a:spcAft>
          <a:spcPct val="0"/>
        </a:spcAft>
        <a:defRPr sz="40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SzPct val="130000"/>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13000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SzPct val="130000"/>
        <a:buChar char="•"/>
        <a:defRPr sz="2200">
          <a:solidFill>
            <a:schemeClr val="tx1"/>
          </a:solidFill>
          <a:latin typeface="+mn-lt"/>
        </a:defRPr>
      </a:lvl3pPr>
      <a:lvl4pPr marL="1600200" indent="-228600" algn="l" rtl="0" eaLnBrk="1" fontAlgn="base" hangingPunct="1">
        <a:spcBef>
          <a:spcPct val="20000"/>
        </a:spcBef>
        <a:spcAft>
          <a:spcPct val="0"/>
        </a:spcAft>
        <a:buClr>
          <a:schemeClr val="tx1"/>
        </a:buClr>
        <a:buSzPct val="130000"/>
        <a:buChar char="•"/>
        <a:defRPr sz="2200">
          <a:solidFill>
            <a:schemeClr val="tx1"/>
          </a:solidFill>
          <a:latin typeface="+mn-lt"/>
        </a:defRPr>
      </a:lvl4pPr>
      <a:lvl5pPr marL="2057400" indent="-228600" algn="l" rtl="0" eaLnBrk="1" fontAlgn="base" hangingPunct="1">
        <a:spcBef>
          <a:spcPct val="20000"/>
        </a:spcBef>
        <a:spcAft>
          <a:spcPct val="0"/>
        </a:spcAft>
        <a:buClr>
          <a:schemeClr val="tx1"/>
        </a:buClr>
        <a:buSzPct val="130000"/>
        <a:buChar char="•"/>
        <a:defRPr sz="2200">
          <a:solidFill>
            <a:schemeClr val="tx1"/>
          </a:solidFill>
          <a:latin typeface="+mn-lt"/>
        </a:defRPr>
      </a:lvl5pPr>
      <a:lvl6pPr marL="2514600" indent="-228600" algn="l" rtl="0" eaLnBrk="1" fontAlgn="base" hangingPunct="1">
        <a:spcBef>
          <a:spcPct val="20000"/>
        </a:spcBef>
        <a:spcAft>
          <a:spcPct val="0"/>
        </a:spcAft>
        <a:buClr>
          <a:schemeClr val="tx1"/>
        </a:buClr>
        <a:buSzPct val="130000"/>
        <a:buChar char="•"/>
        <a:defRPr sz="2200">
          <a:solidFill>
            <a:schemeClr val="tx1"/>
          </a:solidFill>
          <a:latin typeface="+mn-lt"/>
        </a:defRPr>
      </a:lvl6pPr>
      <a:lvl7pPr marL="2971800" indent="-228600" algn="l" rtl="0" eaLnBrk="1" fontAlgn="base" hangingPunct="1">
        <a:spcBef>
          <a:spcPct val="20000"/>
        </a:spcBef>
        <a:spcAft>
          <a:spcPct val="0"/>
        </a:spcAft>
        <a:buClr>
          <a:schemeClr val="tx1"/>
        </a:buClr>
        <a:buSzPct val="130000"/>
        <a:buChar char="•"/>
        <a:defRPr sz="2200">
          <a:solidFill>
            <a:schemeClr val="tx1"/>
          </a:solidFill>
          <a:latin typeface="+mn-lt"/>
        </a:defRPr>
      </a:lvl7pPr>
      <a:lvl8pPr marL="3429000" indent="-228600" algn="l" rtl="0" eaLnBrk="1" fontAlgn="base" hangingPunct="1">
        <a:spcBef>
          <a:spcPct val="20000"/>
        </a:spcBef>
        <a:spcAft>
          <a:spcPct val="0"/>
        </a:spcAft>
        <a:buClr>
          <a:schemeClr val="tx1"/>
        </a:buClr>
        <a:buSzPct val="130000"/>
        <a:buChar char="•"/>
        <a:defRPr sz="2200">
          <a:solidFill>
            <a:schemeClr val="tx1"/>
          </a:solidFill>
          <a:latin typeface="+mn-lt"/>
        </a:defRPr>
      </a:lvl8pPr>
      <a:lvl9pPr marL="3886200" indent="-228600" algn="l" rtl="0" eaLnBrk="1" fontAlgn="base" hangingPunct="1">
        <a:spcBef>
          <a:spcPct val="20000"/>
        </a:spcBef>
        <a:spcAft>
          <a:spcPct val="0"/>
        </a:spcAft>
        <a:buClr>
          <a:schemeClr val="tx1"/>
        </a:buClr>
        <a:buSzPct val="13000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750" y="1773238"/>
            <a:ext cx="8064500" cy="1143000"/>
          </a:xfrm>
        </p:spPr>
        <p:txBody>
          <a:bodyPr/>
          <a:lstStyle/>
          <a:p>
            <a:r>
              <a:rPr lang="en-GB" altLang="en-US" sz="3200" dirty="0" smtClean="0"/>
              <a:t>Emerging organic contaminants in groundwater in urban areas</a:t>
            </a:r>
            <a:endParaRPr lang="en-US" altLang="en-US" sz="3200" dirty="0" smtClean="0"/>
          </a:p>
        </p:txBody>
      </p:sp>
      <p:sp>
        <p:nvSpPr>
          <p:cNvPr id="3075" name="Rectangle 3"/>
          <p:cNvSpPr>
            <a:spLocks noGrp="1" noChangeArrowheads="1"/>
          </p:cNvSpPr>
          <p:nvPr>
            <p:ph type="subTitle" idx="1"/>
          </p:nvPr>
        </p:nvSpPr>
        <p:spPr>
          <a:xfrm>
            <a:off x="1476375" y="3746500"/>
            <a:ext cx="6624638" cy="762000"/>
          </a:xfrm>
        </p:spPr>
        <p:txBody>
          <a:bodyPr/>
          <a:lstStyle/>
          <a:p>
            <a:r>
              <a:rPr lang="en-GB" altLang="en-US" sz="2000" dirty="0" smtClean="0"/>
              <a:t>Marianne Stuart, Debbie White, Kat Manamsa, Dan Lapworth, Peter Williams, James Sorensen </a:t>
            </a:r>
          </a:p>
        </p:txBody>
      </p:sp>
      <p:sp>
        <p:nvSpPr>
          <p:cNvPr id="6" name="TextBox 5"/>
          <p:cNvSpPr txBox="1"/>
          <p:nvPr/>
        </p:nvSpPr>
        <p:spPr>
          <a:xfrm>
            <a:off x="5148064" y="6093296"/>
            <a:ext cx="3995936" cy="738664"/>
          </a:xfrm>
          <a:prstGeom prst="rect">
            <a:avLst/>
          </a:prstGeom>
          <a:noFill/>
        </p:spPr>
        <p:txBody>
          <a:bodyPr wrap="square" rtlCol="0">
            <a:spAutoFit/>
          </a:bodyPr>
          <a:lstStyle/>
          <a:p>
            <a:pPr algn="r"/>
            <a:r>
              <a:rPr lang="en-GB" dirty="0" smtClean="0">
                <a:solidFill>
                  <a:schemeClr val="bg1"/>
                </a:solidFill>
              </a:rPr>
              <a:t>Emerging contaminants in water and soil, practical considerations: sampling, analysis and consequences. RSC, Sheffield, 4 March 2015</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00" y="252000"/>
            <a:ext cx="7200900" cy="1018800"/>
          </a:xfrm>
        </p:spPr>
        <p:txBody>
          <a:bodyPr/>
          <a:lstStyle/>
          <a:p>
            <a:r>
              <a:rPr lang="en-GB" dirty="0" smtClean="0"/>
              <a:t>Microorganics in urban areas</a:t>
            </a:r>
            <a:endParaRPr lang="en-GB" dirty="0"/>
          </a:p>
        </p:txBody>
      </p:sp>
      <p:sp>
        <p:nvSpPr>
          <p:cNvPr id="3" name="Content Placeholder 2"/>
          <p:cNvSpPr>
            <a:spLocks noGrp="1"/>
          </p:cNvSpPr>
          <p:nvPr>
            <p:ph idx="1"/>
          </p:nvPr>
        </p:nvSpPr>
        <p:spPr>
          <a:xfrm>
            <a:off x="648000" y="1440000"/>
            <a:ext cx="6985000" cy="4536504"/>
          </a:xfrm>
        </p:spPr>
        <p:txBody>
          <a:bodyPr/>
          <a:lstStyle/>
          <a:p>
            <a:r>
              <a:rPr lang="en-GB" dirty="0" smtClean="0"/>
              <a:t>Potential sources</a:t>
            </a:r>
          </a:p>
          <a:p>
            <a:pPr lvl="1"/>
            <a:r>
              <a:rPr lang="en-GB" dirty="0" smtClean="0"/>
              <a:t>Sewer leakage</a:t>
            </a:r>
          </a:p>
          <a:p>
            <a:pPr lvl="1"/>
            <a:r>
              <a:rPr lang="en-GB" dirty="0" smtClean="0"/>
              <a:t>Industrial effluent leakage</a:t>
            </a:r>
          </a:p>
          <a:p>
            <a:pPr lvl="1"/>
            <a:r>
              <a:rPr lang="en-GB" dirty="0" smtClean="0"/>
              <a:t>Road runoff</a:t>
            </a:r>
          </a:p>
          <a:p>
            <a:pPr lvl="1"/>
            <a:r>
              <a:rPr lang="en-GB" dirty="0" smtClean="0"/>
              <a:t>Old landfills</a:t>
            </a:r>
          </a:p>
          <a:p>
            <a:pPr lvl="1"/>
            <a:r>
              <a:rPr lang="en-GB" dirty="0" smtClean="0"/>
              <a:t>Green space, and road and railway track maintenance</a:t>
            </a:r>
          </a:p>
          <a:p>
            <a:pPr lvl="1"/>
            <a:r>
              <a:rPr lang="en-GB" dirty="0" smtClean="0"/>
              <a:t>Groundwater/surface water interaction</a:t>
            </a:r>
          </a:p>
          <a:p>
            <a:r>
              <a:rPr lang="en-GB" dirty="0" smtClean="0"/>
              <a:t>Types of compounds anticipated</a:t>
            </a:r>
          </a:p>
          <a:p>
            <a:pPr lvl="1"/>
            <a:r>
              <a:rPr lang="en-GB" dirty="0" smtClean="0"/>
              <a:t>Pharmaceuticals and personal care products (PCP)</a:t>
            </a:r>
          </a:p>
          <a:p>
            <a:pPr lvl="1"/>
            <a:r>
              <a:rPr lang="en-GB" dirty="0" smtClean="0"/>
              <a:t>Household compounds</a:t>
            </a:r>
          </a:p>
          <a:p>
            <a:pPr lvl="1"/>
            <a:r>
              <a:rPr lang="en-GB" dirty="0" smtClean="0"/>
              <a:t>Industrial compounds</a:t>
            </a:r>
          </a:p>
          <a:p>
            <a:pPr lvl="1"/>
            <a:r>
              <a:rPr lang="en-GB" dirty="0" smtClean="0"/>
              <a:t>Amenity pesticides</a:t>
            </a:r>
          </a:p>
          <a:p>
            <a:pPr lvl="1"/>
            <a:r>
              <a:rPr lang="en-GB" dirty="0" smtClean="0"/>
              <a:t>PAH</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00" y="252000"/>
            <a:ext cx="7848872" cy="1548000"/>
          </a:xfrm>
        </p:spPr>
        <p:txBody>
          <a:bodyPr/>
          <a:lstStyle/>
          <a:p>
            <a:r>
              <a:rPr lang="en-GB" dirty="0" smtClean="0"/>
              <a:t>Collecting groundwater samples for microorganics (MOs)</a:t>
            </a:r>
            <a:endParaRPr lang="en-GB" dirty="0"/>
          </a:p>
        </p:txBody>
      </p:sp>
      <p:sp>
        <p:nvSpPr>
          <p:cNvPr id="3" name="Content Placeholder 2"/>
          <p:cNvSpPr>
            <a:spLocks noGrp="1"/>
          </p:cNvSpPr>
          <p:nvPr>
            <p:ph idx="1"/>
          </p:nvPr>
        </p:nvSpPr>
        <p:spPr>
          <a:xfrm>
            <a:off x="648000" y="1800000"/>
            <a:ext cx="8172472" cy="4896544"/>
          </a:xfrm>
        </p:spPr>
        <p:txBody>
          <a:bodyPr/>
          <a:lstStyle/>
          <a:p>
            <a:r>
              <a:rPr lang="en-GB" dirty="0" smtClean="0"/>
              <a:t>Boreholes or multi-level piezometers</a:t>
            </a:r>
          </a:p>
          <a:p>
            <a:pPr lvl="1"/>
            <a:r>
              <a:rPr lang="en-GB" dirty="0" smtClean="0"/>
              <a:t>Measure water levels</a:t>
            </a:r>
          </a:p>
          <a:p>
            <a:pPr lvl="1"/>
            <a:r>
              <a:rPr lang="en-GB" dirty="0" smtClean="0"/>
              <a:t>Collect discrete samples at different depths</a:t>
            </a:r>
          </a:p>
          <a:p>
            <a:r>
              <a:rPr lang="en-GB" dirty="0" smtClean="0"/>
              <a:t>Pump (peristaltic) or depth sampler made from inert materials</a:t>
            </a:r>
          </a:p>
          <a:p>
            <a:pPr lvl="1"/>
            <a:r>
              <a:rPr lang="en-GB" dirty="0" err="1" smtClean="0"/>
              <a:t>Ptfe</a:t>
            </a:r>
            <a:endParaRPr lang="en-GB" dirty="0" smtClean="0"/>
          </a:p>
          <a:p>
            <a:pPr lvl="1"/>
            <a:r>
              <a:rPr lang="en-GB" dirty="0" smtClean="0"/>
              <a:t>Stainless steel</a:t>
            </a:r>
          </a:p>
          <a:p>
            <a:r>
              <a:rPr lang="en-GB" dirty="0" smtClean="0"/>
              <a:t>Cleaned inert sample containers</a:t>
            </a:r>
          </a:p>
          <a:p>
            <a:r>
              <a:rPr lang="en-GB" dirty="0" smtClean="0"/>
              <a:t>Trained sample collection staff </a:t>
            </a:r>
          </a:p>
          <a:p>
            <a:pPr lvl="1"/>
            <a:r>
              <a:rPr lang="en-GB" dirty="0" smtClean="0"/>
              <a:t>These are not generally made from inert materials</a:t>
            </a:r>
          </a:p>
          <a:p>
            <a:pPr lvl="1"/>
            <a:r>
              <a:rPr lang="en-GB" dirty="0" smtClean="0"/>
              <a:t>Care in using PCPs, DEET or gloves</a:t>
            </a:r>
          </a:p>
          <a:p>
            <a:r>
              <a:rPr lang="en-GB" dirty="0" smtClean="0"/>
              <a:t>Specialised laboratory</a:t>
            </a:r>
          </a:p>
          <a:p>
            <a:pPr lvl="1"/>
            <a:r>
              <a:rPr lang="en-GB" dirty="0" smtClean="0"/>
              <a:t>We have used the Environment Agency NLS</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00" y="252000"/>
            <a:ext cx="7200900" cy="1620000"/>
          </a:xfrm>
        </p:spPr>
        <p:txBody>
          <a:bodyPr/>
          <a:lstStyle/>
          <a:p>
            <a:r>
              <a:rPr lang="en-GB" dirty="0" smtClean="0"/>
              <a:t>Characterised urban sites on the Sherwood Sandstone</a:t>
            </a:r>
            <a:endParaRPr lang="en-GB" dirty="0"/>
          </a:p>
        </p:txBody>
      </p:sp>
      <p:sp>
        <p:nvSpPr>
          <p:cNvPr id="3" name="Content Placeholder 2"/>
          <p:cNvSpPr>
            <a:spLocks noGrp="1"/>
          </p:cNvSpPr>
          <p:nvPr>
            <p:ph idx="1"/>
          </p:nvPr>
        </p:nvSpPr>
        <p:spPr>
          <a:xfrm>
            <a:off x="648000" y="1916832"/>
            <a:ext cx="7452392" cy="4392488"/>
          </a:xfrm>
        </p:spPr>
        <p:txBody>
          <a:bodyPr/>
          <a:lstStyle/>
          <a:p>
            <a:pPr>
              <a:buNone/>
            </a:pPr>
            <a:r>
              <a:rPr lang="en-GB" b="1" dirty="0" smtClean="0">
                <a:solidFill>
                  <a:srgbClr val="005A9E"/>
                </a:solidFill>
              </a:rPr>
              <a:t>Doncaster</a:t>
            </a:r>
          </a:p>
          <a:p>
            <a:pPr lvl="1"/>
            <a:r>
              <a:rPr lang="en-GB" dirty="0" smtClean="0"/>
              <a:t>3 multilevel sites in suburbs – AISUWRS</a:t>
            </a:r>
          </a:p>
          <a:p>
            <a:pPr lvl="1">
              <a:defRPr/>
            </a:pPr>
            <a:r>
              <a:rPr lang="en-GB" dirty="0" smtClean="0"/>
              <a:t>Profiles showed recharge from sewerage typically to depths of about 35 m bgl.</a:t>
            </a:r>
          </a:p>
          <a:p>
            <a:pPr lvl="1">
              <a:defRPr/>
            </a:pPr>
            <a:r>
              <a:rPr lang="en-GB" dirty="0" smtClean="0"/>
              <a:t>Microbial indicators were found to depths of 60 m bgl</a:t>
            </a:r>
          </a:p>
          <a:p>
            <a:pPr lvl="1">
              <a:defRPr/>
            </a:pPr>
            <a:r>
              <a:rPr lang="en-GB" dirty="0" smtClean="0"/>
              <a:t>Recharge estimates (mm/y) - foul sewer (22), storm water (12), mains water (22) = approx 30-40% of total recharge</a:t>
            </a:r>
          </a:p>
          <a:p>
            <a:pPr>
              <a:buNone/>
              <a:defRPr/>
            </a:pPr>
            <a:r>
              <a:rPr lang="en-GB" b="1" dirty="0" smtClean="0">
                <a:solidFill>
                  <a:srgbClr val="005A9E"/>
                </a:solidFill>
              </a:rPr>
              <a:t>Nottingham</a:t>
            </a:r>
          </a:p>
          <a:p>
            <a:pPr lvl="1"/>
            <a:r>
              <a:rPr lang="en-GB" dirty="0" smtClean="0"/>
              <a:t>Multilevel sampler in area close to leaking sewage source</a:t>
            </a:r>
          </a:p>
          <a:p>
            <a:pPr lvl="1"/>
            <a:r>
              <a:rPr lang="en-GB" dirty="0" smtClean="0"/>
              <a:t>Assessed range of “marker” species including B, THMs &amp; d-limonene</a:t>
            </a:r>
          </a:p>
          <a:p>
            <a:pPr lvl="1"/>
            <a:r>
              <a:rPr lang="en-GB" dirty="0" smtClean="0"/>
              <a:t>Sewage derived bacteria  and viruses found to significant depths</a:t>
            </a:r>
          </a:p>
          <a:p>
            <a:pPr>
              <a:defRPr/>
            </a:pPr>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48000" y="250823"/>
            <a:ext cx="7993062" cy="1620000"/>
          </a:xfrm>
        </p:spPr>
        <p:txBody>
          <a:bodyPr/>
          <a:lstStyle/>
          <a:p>
            <a:r>
              <a:rPr lang="en-GB" altLang="en-US" dirty="0" smtClean="0"/>
              <a:t>Sampling multilevel piezometers in Doncaster</a:t>
            </a:r>
          </a:p>
        </p:txBody>
      </p:sp>
      <p:grpSp>
        <p:nvGrpSpPr>
          <p:cNvPr id="8" name="Group 7"/>
          <p:cNvGrpSpPr>
            <a:grpSpLocks noChangeAspect="1"/>
          </p:cNvGrpSpPr>
          <p:nvPr/>
        </p:nvGrpSpPr>
        <p:grpSpPr>
          <a:xfrm>
            <a:off x="1403648" y="1628800"/>
            <a:ext cx="2304306" cy="5078877"/>
            <a:chOff x="971550" y="2082800"/>
            <a:chExt cx="1944688" cy="4286250"/>
          </a:xfrm>
        </p:grpSpPr>
        <p:pic>
          <p:nvPicPr>
            <p:cNvPr id="13316" name="Picture 4"/>
            <p:cNvPicPr>
              <a:picLocks noChangeAspect="1" noChangeArrowheads="1"/>
            </p:cNvPicPr>
            <p:nvPr/>
          </p:nvPicPr>
          <p:blipFill>
            <a:blip r:embed="rId3" cstate="print"/>
            <a:srcRect l="18184" r="39519"/>
            <a:stretch>
              <a:fillRect/>
            </a:stretch>
          </p:blipFill>
          <p:spPr bwMode="auto">
            <a:xfrm>
              <a:off x="971550" y="2082800"/>
              <a:ext cx="1319213" cy="4286250"/>
            </a:xfrm>
            <a:prstGeom prst="rect">
              <a:avLst/>
            </a:prstGeom>
            <a:noFill/>
            <a:ln w="9525">
              <a:noFill/>
              <a:miter lim="800000"/>
              <a:headEnd/>
              <a:tailEnd/>
            </a:ln>
          </p:spPr>
        </p:pic>
        <p:pic>
          <p:nvPicPr>
            <p:cNvPr id="13317" name="Picture 4"/>
            <p:cNvPicPr>
              <a:picLocks noChangeAspect="1" noChangeArrowheads="1"/>
            </p:cNvPicPr>
            <p:nvPr/>
          </p:nvPicPr>
          <p:blipFill>
            <a:blip r:embed="rId4" cstate="print"/>
            <a:srcRect l="78929"/>
            <a:stretch>
              <a:fillRect/>
            </a:stretch>
          </p:blipFill>
          <p:spPr bwMode="auto">
            <a:xfrm>
              <a:off x="2279650" y="2087563"/>
              <a:ext cx="636588" cy="4149725"/>
            </a:xfrm>
            <a:prstGeom prst="rect">
              <a:avLst/>
            </a:prstGeom>
            <a:noFill/>
            <a:ln w="9525">
              <a:noFill/>
              <a:miter lim="800000"/>
              <a:headEnd/>
              <a:tailEnd/>
            </a:ln>
          </p:spPr>
        </p:pic>
      </p:grpSp>
      <p:pic>
        <p:nvPicPr>
          <p:cNvPr id="13319" name="Picture 1"/>
          <p:cNvPicPr>
            <a:picLocks noChangeAspect="1"/>
          </p:cNvPicPr>
          <p:nvPr/>
        </p:nvPicPr>
        <p:blipFill>
          <a:blip r:embed="rId5" cstate="print"/>
          <a:srcRect l="21077" t="2608"/>
          <a:stretch>
            <a:fillRect/>
          </a:stretch>
        </p:blipFill>
        <p:spPr bwMode="auto">
          <a:xfrm>
            <a:off x="4499992" y="1700808"/>
            <a:ext cx="3744416" cy="3465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00" y="260350"/>
            <a:ext cx="7200900" cy="936402"/>
          </a:xfrm>
        </p:spPr>
        <p:txBody>
          <a:bodyPr/>
          <a:lstStyle/>
          <a:p>
            <a:r>
              <a:rPr lang="en-GB" dirty="0" smtClean="0"/>
              <a:t>Doncaster B and MO profiles</a:t>
            </a:r>
            <a:endParaRPr lang="en-GB" dirty="0"/>
          </a:p>
        </p:txBody>
      </p:sp>
      <p:sp>
        <p:nvSpPr>
          <p:cNvPr id="14" name="Content Placeholder 13"/>
          <p:cNvSpPr>
            <a:spLocks noGrp="1"/>
          </p:cNvSpPr>
          <p:nvPr>
            <p:ph idx="1"/>
          </p:nvPr>
        </p:nvSpPr>
        <p:spPr>
          <a:xfrm>
            <a:off x="0" y="1556792"/>
            <a:ext cx="2411760" cy="4896544"/>
          </a:xfrm>
        </p:spPr>
        <p:txBody>
          <a:bodyPr/>
          <a:lstStyle/>
          <a:p>
            <a:pPr marL="324000" indent="-324000"/>
            <a:r>
              <a:rPr lang="en-GB" sz="1950" dirty="0" smtClean="0"/>
              <a:t>Boron historical wastewater indicator</a:t>
            </a:r>
          </a:p>
          <a:p>
            <a:pPr marL="324000" indent="-324000"/>
            <a:r>
              <a:rPr lang="en-GB" sz="1950" dirty="0" smtClean="0"/>
              <a:t>Concentrations have declined with time</a:t>
            </a:r>
          </a:p>
          <a:p>
            <a:pPr marL="324000" indent="-324000"/>
            <a:r>
              <a:rPr lang="en-GB" sz="1950" dirty="0" smtClean="0"/>
              <a:t>MOs show similar shape</a:t>
            </a:r>
          </a:p>
          <a:p>
            <a:pPr marL="324000" indent="-324000"/>
            <a:r>
              <a:rPr lang="en-GB" sz="1950" dirty="0" smtClean="0"/>
              <a:t>Penetration to </a:t>
            </a:r>
            <a:br>
              <a:rPr lang="en-GB" sz="1950" dirty="0" smtClean="0"/>
            </a:br>
            <a:r>
              <a:rPr lang="en-GB" sz="1950" dirty="0" smtClean="0"/>
              <a:t>50 m</a:t>
            </a:r>
          </a:p>
          <a:p>
            <a:pPr marL="324000" indent="-324000"/>
            <a:r>
              <a:rPr lang="en-GB" sz="1950" dirty="0" smtClean="0"/>
              <a:t>More compounds during high water levels in July</a:t>
            </a:r>
            <a:endParaRPr lang="en-GB" sz="1950" dirty="0"/>
          </a:p>
        </p:txBody>
      </p:sp>
      <p:graphicFrame>
        <p:nvGraphicFramePr>
          <p:cNvPr id="7" name="Chart 6"/>
          <p:cNvGraphicFramePr>
            <a:graphicFrameLocks/>
          </p:cNvGraphicFramePr>
          <p:nvPr/>
        </p:nvGraphicFramePr>
        <p:xfrm>
          <a:off x="11020465" y="183356"/>
          <a:ext cx="3119438" cy="38457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nvGraphicFramePr>
        <p:xfrm>
          <a:off x="14194671" y="180975"/>
          <a:ext cx="3124199" cy="38480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nvGraphicFramePr>
        <p:xfrm>
          <a:off x="17366457" y="171450"/>
          <a:ext cx="3107530" cy="38576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p:nvPr/>
        </p:nvGraphicFramePr>
        <p:xfrm>
          <a:off x="11020425" y="4092575"/>
          <a:ext cx="3119437" cy="385921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p:nvPr/>
        </p:nvGraphicFramePr>
        <p:xfrm>
          <a:off x="14195425" y="4092574"/>
          <a:ext cx="3119438" cy="38592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p:cNvGraphicFramePr/>
          <p:nvPr/>
        </p:nvGraphicFramePr>
        <p:xfrm>
          <a:off x="17362487" y="4092575"/>
          <a:ext cx="3119437" cy="3859212"/>
        </p:xfrm>
        <a:graphic>
          <a:graphicData uri="http://schemas.openxmlformats.org/drawingml/2006/chart">
            <c:chart xmlns:c="http://schemas.openxmlformats.org/drawingml/2006/chart" xmlns:r="http://schemas.openxmlformats.org/officeDocument/2006/relationships" r:id="rId8"/>
          </a:graphicData>
        </a:graphic>
      </p:graphicFrame>
      <p:pic>
        <p:nvPicPr>
          <p:cNvPr id="1034" name="Picture 10"/>
          <p:cNvPicPr>
            <a:picLocks noChangeAspect="1" noChangeArrowheads="1"/>
          </p:cNvPicPr>
          <p:nvPr/>
        </p:nvPicPr>
        <p:blipFill>
          <a:blip r:embed="rId9" cstate="print"/>
          <a:srcRect t="1796" r="2567" b="1665"/>
          <a:stretch>
            <a:fillRect/>
          </a:stretch>
        </p:blipFill>
        <p:spPr bwMode="auto">
          <a:xfrm>
            <a:off x="2339752" y="1243216"/>
            <a:ext cx="6760065" cy="55610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00" y="259200"/>
            <a:ext cx="7200900" cy="1018800"/>
          </a:xfrm>
        </p:spPr>
        <p:txBody>
          <a:bodyPr/>
          <a:lstStyle/>
          <a:p>
            <a:r>
              <a:rPr lang="en-GB" dirty="0" smtClean="0"/>
              <a:t>Nottingham Cl and MO profiles</a:t>
            </a:r>
            <a:endParaRPr lang="en-GB" dirty="0"/>
          </a:p>
        </p:txBody>
      </p:sp>
      <p:sp>
        <p:nvSpPr>
          <p:cNvPr id="3" name="Content Placeholder 2"/>
          <p:cNvSpPr>
            <a:spLocks noGrp="1"/>
          </p:cNvSpPr>
          <p:nvPr>
            <p:ph idx="1"/>
          </p:nvPr>
        </p:nvSpPr>
        <p:spPr>
          <a:xfrm>
            <a:off x="179512" y="1484784"/>
            <a:ext cx="2376264" cy="3384550"/>
          </a:xfrm>
        </p:spPr>
        <p:txBody>
          <a:bodyPr/>
          <a:lstStyle/>
          <a:p>
            <a:r>
              <a:rPr lang="en-GB" sz="2000" dirty="0" smtClean="0"/>
              <a:t>Chloride profile similar over 10 years</a:t>
            </a:r>
          </a:p>
          <a:p>
            <a:r>
              <a:rPr lang="en-GB" sz="2000" dirty="0" smtClean="0"/>
              <a:t>Possible evidence of Cl at depth</a:t>
            </a:r>
          </a:p>
          <a:p>
            <a:r>
              <a:rPr lang="en-GB" sz="2000" dirty="0" smtClean="0"/>
              <a:t>ECs again show similar shape</a:t>
            </a:r>
          </a:p>
          <a:p>
            <a:endParaRPr lang="en-GB" dirty="0"/>
          </a:p>
        </p:txBody>
      </p:sp>
      <p:grpSp>
        <p:nvGrpSpPr>
          <p:cNvPr id="7" name="Group 6"/>
          <p:cNvGrpSpPr/>
          <p:nvPr/>
        </p:nvGrpSpPr>
        <p:grpSpPr>
          <a:xfrm>
            <a:off x="2633836" y="1472400"/>
            <a:ext cx="6330652" cy="3915575"/>
            <a:chOff x="251520" y="1472400"/>
            <a:chExt cx="6330652" cy="3915575"/>
          </a:xfrm>
        </p:grpSpPr>
        <p:pic>
          <p:nvPicPr>
            <p:cNvPr id="1026" name="Picture 2"/>
            <p:cNvPicPr>
              <a:picLocks noChangeAspect="1" noChangeArrowheads="1"/>
            </p:cNvPicPr>
            <p:nvPr/>
          </p:nvPicPr>
          <p:blipFill>
            <a:blip r:embed="rId3" cstate="print"/>
            <a:srcRect/>
            <a:stretch>
              <a:fillRect/>
            </a:stretch>
          </p:blipFill>
          <p:spPr bwMode="auto">
            <a:xfrm>
              <a:off x="3419872" y="1473200"/>
              <a:ext cx="3162300" cy="3914775"/>
            </a:xfrm>
            <a:prstGeom prst="rect">
              <a:avLst/>
            </a:prstGeom>
            <a:noFill/>
            <a:ln w="9525">
              <a:noFill/>
              <a:miter lim="800000"/>
              <a:headEnd/>
              <a:tailEnd/>
            </a:ln>
            <a:effectLst/>
          </p:spPr>
        </p:pic>
        <p:pic>
          <p:nvPicPr>
            <p:cNvPr id="1027" name="Picture 3"/>
            <p:cNvPicPr>
              <a:picLocks noChangeArrowheads="1"/>
            </p:cNvPicPr>
            <p:nvPr/>
          </p:nvPicPr>
          <p:blipFill>
            <a:blip r:embed="rId4" cstate="print"/>
            <a:srcRect/>
            <a:stretch>
              <a:fillRect/>
            </a:stretch>
          </p:blipFill>
          <p:spPr bwMode="auto">
            <a:xfrm>
              <a:off x="251520" y="1472400"/>
              <a:ext cx="3162300" cy="3913200"/>
            </a:xfrm>
            <a:prstGeom prst="rect">
              <a:avLst/>
            </a:prstGeom>
            <a:noFill/>
            <a:ln w="9525">
              <a:noFill/>
              <a:miter lim="800000"/>
              <a:headEnd/>
              <a:tailEnd/>
            </a:ln>
            <a:effectLst/>
          </p:spPr>
        </p:pic>
      </p:grpSp>
      <p:sp>
        <p:nvSpPr>
          <p:cNvPr id="8" name="TextBox 7"/>
          <p:cNvSpPr txBox="1"/>
          <p:nvPr/>
        </p:nvSpPr>
        <p:spPr>
          <a:xfrm>
            <a:off x="899592" y="6165304"/>
            <a:ext cx="6048672" cy="307777"/>
          </a:xfrm>
          <a:prstGeom prst="rect">
            <a:avLst/>
          </a:prstGeom>
          <a:noFill/>
        </p:spPr>
        <p:txBody>
          <a:bodyPr wrap="square" rtlCol="0">
            <a:spAutoFit/>
          </a:bodyPr>
          <a:lstStyle/>
          <a:p>
            <a:r>
              <a:rPr lang="en-GB" dirty="0" smtClean="0"/>
              <a:t>From MSc project work by Stephanie </a:t>
            </a:r>
            <a:r>
              <a:rPr lang="en-GB" dirty="0" err="1" smtClean="0"/>
              <a:t>Allcock</a:t>
            </a:r>
            <a:r>
              <a:rPr lang="en-GB" dirty="0" smtClean="0"/>
              <a:t> and Nicola Moorhead</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350"/>
            <a:ext cx="7992888" cy="1143000"/>
          </a:xfrm>
        </p:spPr>
        <p:txBody>
          <a:bodyPr/>
          <a:lstStyle/>
          <a:p>
            <a:r>
              <a:rPr lang="en-GB" dirty="0" smtClean="0"/>
              <a:t>Nottingham MO concentration profile</a:t>
            </a:r>
            <a:endParaRPr lang="en-GB" dirty="0"/>
          </a:p>
        </p:txBody>
      </p:sp>
      <p:sp>
        <p:nvSpPr>
          <p:cNvPr id="3" name="Content Placeholder 2"/>
          <p:cNvSpPr>
            <a:spLocks noGrp="1"/>
          </p:cNvSpPr>
          <p:nvPr>
            <p:ph idx="1"/>
          </p:nvPr>
        </p:nvSpPr>
        <p:spPr>
          <a:xfrm>
            <a:off x="323528" y="5373042"/>
            <a:ext cx="8352928" cy="3384550"/>
          </a:xfrm>
        </p:spPr>
        <p:txBody>
          <a:bodyPr/>
          <a:lstStyle/>
          <a:p>
            <a:pPr>
              <a:spcBef>
                <a:spcPts val="800"/>
              </a:spcBef>
            </a:pPr>
            <a:r>
              <a:rPr lang="en-GB" sz="2000" dirty="0" smtClean="0"/>
              <a:t>Left profile shows uncorrected concentrations</a:t>
            </a:r>
          </a:p>
          <a:p>
            <a:pPr>
              <a:spcBef>
                <a:spcPts val="800"/>
              </a:spcBef>
            </a:pPr>
            <a:r>
              <a:rPr lang="en-GB" sz="2000" dirty="0" smtClean="0"/>
              <a:t>Right profile shows blanks!</a:t>
            </a:r>
          </a:p>
          <a:p>
            <a:pPr>
              <a:spcBef>
                <a:spcPts val="800"/>
              </a:spcBef>
            </a:pPr>
            <a:r>
              <a:rPr lang="en-GB" sz="2000" dirty="0" smtClean="0"/>
              <a:t>Predominantly industrial compounds and plasticisers</a:t>
            </a:r>
          </a:p>
        </p:txBody>
      </p:sp>
      <p:pic>
        <p:nvPicPr>
          <p:cNvPr id="2050" name="Picture 2"/>
          <p:cNvPicPr>
            <a:picLocks noChangeAspect="1" noChangeArrowheads="1"/>
          </p:cNvPicPr>
          <p:nvPr/>
        </p:nvPicPr>
        <p:blipFill>
          <a:blip r:embed="rId3" cstate="print"/>
          <a:srcRect/>
          <a:stretch>
            <a:fillRect/>
          </a:stretch>
        </p:blipFill>
        <p:spPr bwMode="auto">
          <a:xfrm>
            <a:off x="323528" y="1340768"/>
            <a:ext cx="5543550" cy="3914775"/>
          </a:xfrm>
          <a:prstGeom prst="rect">
            <a:avLst/>
          </a:prstGeom>
          <a:noFill/>
          <a:ln w="9525">
            <a:noFill/>
            <a:miter lim="800000"/>
            <a:headEnd/>
            <a:tailEnd/>
          </a:ln>
          <a:effectLst/>
        </p:spPr>
      </p:pic>
      <p:pic>
        <p:nvPicPr>
          <p:cNvPr id="4" name="Picture 3"/>
          <p:cNvPicPr>
            <a:picLocks noChangeAspect="1" noChangeArrowheads="1"/>
          </p:cNvPicPr>
          <p:nvPr/>
        </p:nvPicPr>
        <p:blipFill>
          <a:blip r:embed="rId4" cstate="print"/>
          <a:srcRect l="389" t="551" r="48701" b="551"/>
          <a:stretch>
            <a:fillRect/>
          </a:stretch>
        </p:blipFill>
        <p:spPr bwMode="auto">
          <a:xfrm>
            <a:off x="5926214" y="1339200"/>
            <a:ext cx="2852551" cy="3913200"/>
          </a:xfrm>
          <a:prstGeom prst="rect">
            <a:avLst/>
          </a:prstGeom>
          <a:noFill/>
          <a:ln w="9525">
            <a:solidFill>
              <a:schemeClr val="bg2"/>
            </a:solid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00" y="252000"/>
            <a:ext cx="7200900" cy="1018800"/>
          </a:xfrm>
        </p:spPr>
        <p:txBody>
          <a:bodyPr/>
          <a:lstStyle/>
          <a:p>
            <a:r>
              <a:rPr lang="en-GB" dirty="0" smtClean="0"/>
              <a:t>Summary of compounds found</a:t>
            </a:r>
            <a:endParaRPr lang="en-GB" dirty="0"/>
          </a:p>
        </p:txBody>
      </p:sp>
      <p:sp>
        <p:nvSpPr>
          <p:cNvPr id="3" name="Content Placeholder 2"/>
          <p:cNvSpPr>
            <a:spLocks noGrp="1"/>
          </p:cNvSpPr>
          <p:nvPr>
            <p:ph idx="1"/>
          </p:nvPr>
        </p:nvSpPr>
        <p:spPr>
          <a:xfrm>
            <a:off x="648000" y="1440000"/>
            <a:ext cx="8100464" cy="5040560"/>
          </a:xfrm>
        </p:spPr>
        <p:txBody>
          <a:bodyPr/>
          <a:lstStyle/>
          <a:p>
            <a:r>
              <a:rPr lang="en-GB" sz="2000" b="1" dirty="0" smtClean="0"/>
              <a:t>Industrial compounds (24): </a:t>
            </a:r>
            <a:r>
              <a:rPr lang="en-GB" sz="1800" dirty="0" smtClean="0"/>
              <a:t>1-(2,3-dihydro-1H-inden-5-yl) </a:t>
            </a:r>
            <a:r>
              <a:rPr lang="en-GB" sz="1800" dirty="0" err="1" smtClean="0"/>
              <a:t>ethanone</a:t>
            </a:r>
            <a:r>
              <a:rPr lang="en-GB" sz="1800" dirty="0" smtClean="0"/>
              <a:t>, 1,3-dichlorobenzene, 1(3H)-</a:t>
            </a:r>
            <a:r>
              <a:rPr lang="en-GB" sz="1800" dirty="0" err="1" smtClean="0"/>
              <a:t>isobenzofuranone</a:t>
            </a:r>
            <a:r>
              <a:rPr lang="en-GB" sz="1800" dirty="0" smtClean="0"/>
              <a:t>, </a:t>
            </a:r>
            <a:r>
              <a:rPr lang="en-GB" sz="1800" dirty="0" smtClean="0">
                <a:solidFill>
                  <a:srgbClr val="FF0000"/>
                </a:solidFill>
              </a:rPr>
              <a:t>1,4-dioxane</a:t>
            </a:r>
            <a:r>
              <a:rPr lang="en-GB" sz="1800" dirty="0" smtClean="0"/>
              <a:t>, </a:t>
            </a:r>
            <a:r>
              <a:rPr lang="en-GB" sz="1800" dirty="0" smtClean="0">
                <a:solidFill>
                  <a:srgbClr val="005A9E"/>
                </a:solidFill>
              </a:rPr>
              <a:t>2-benzoylbenzoic acid methyl ester</a:t>
            </a:r>
            <a:r>
              <a:rPr lang="en-GB" sz="1800" dirty="0" smtClean="0"/>
              <a:t>, </a:t>
            </a:r>
            <a:r>
              <a:rPr lang="en-GB" sz="1800" dirty="0" smtClean="0">
                <a:solidFill>
                  <a:srgbClr val="005A9E"/>
                </a:solidFill>
              </a:rPr>
              <a:t>2-chlorophenyl isocyanate</a:t>
            </a:r>
            <a:r>
              <a:rPr lang="en-GB" sz="1800" dirty="0" smtClean="0"/>
              <a:t>, </a:t>
            </a:r>
            <a:r>
              <a:rPr lang="en-GB" sz="1800" dirty="0" smtClean="0">
                <a:solidFill>
                  <a:srgbClr val="005A9E"/>
                </a:solidFill>
              </a:rPr>
              <a:t>2-propanol, 1-chloro phosphate (3:1), </a:t>
            </a:r>
            <a:r>
              <a:rPr lang="en-GB" sz="1800" dirty="0" smtClean="0"/>
              <a:t>2,4-dimethyl phenol, </a:t>
            </a:r>
            <a:r>
              <a:rPr lang="en-GB" sz="1800" dirty="0" smtClean="0">
                <a:solidFill>
                  <a:srgbClr val="FF0000"/>
                </a:solidFill>
              </a:rPr>
              <a:t>2,4-di-tert-butylphenol</a:t>
            </a:r>
            <a:r>
              <a:rPr lang="en-GB" sz="1800" dirty="0" smtClean="0"/>
              <a:t>, </a:t>
            </a:r>
            <a:r>
              <a:rPr lang="en-GB" sz="1800" dirty="0" smtClean="0">
                <a:solidFill>
                  <a:srgbClr val="FF0000"/>
                </a:solidFill>
              </a:rPr>
              <a:t>3,5-dimethylphenol</a:t>
            </a:r>
            <a:r>
              <a:rPr lang="en-GB" sz="1800" dirty="0" smtClean="0"/>
              <a:t>, 3,5-di-tert-butyl-4-hydroxyacetophenone, </a:t>
            </a:r>
            <a:r>
              <a:rPr lang="en-GB" sz="1800" dirty="0" err="1" smtClean="0"/>
              <a:t>benzothiazole</a:t>
            </a:r>
            <a:r>
              <a:rPr lang="en-GB" sz="1800" dirty="0" smtClean="0"/>
              <a:t>, bisphenol A, </a:t>
            </a:r>
            <a:r>
              <a:rPr lang="en-GB" sz="1800" dirty="0" err="1" smtClean="0"/>
              <a:t>dibromomethane</a:t>
            </a:r>
            <a:r>
              <a:rPr lang="en-GB" sz="1800" dirty="0" smtClean="0"/>
              <a:t>, </a:t>
            </a:r>
            <a:r>
              <a:rPr lang="en-GB" sz="1800" dirty="0" smtClean="0">
                <a:solidFill>
                  <a:srgbClr val="005A9E"/>
                </a:solidFill>
              </a:rPr>
              <a:t>cyclohexanone</a:t>
            </a:r>
            <a:r>
              <a:rPr lang="en-GB" sz="1800" dirty="0" smtClean="0"/>
              <a:t>, furfural, isopropyl benzene, n-propyl benzene, </a:t>
            </a:r>
            <a:r>
              <a:rPr lang="en-GB" sz="1800" dirty="0" smtClean="0">
                <a:solidFill>
                  <a:srgbClr val="FF0000"/>
                </a:solidFill>
              </a:rPr>
              <a:t>o-phenyl phenol</a:t>
            </a:r>
            <a:r>
              <a:rPr lang="en-GB" sz="1800" dirty="0" smtClean="0"/>
              <a:t>, </a:t>
            </a:r>
            <a:r>
              <a:rPr lang="en-GB" sz="1800" dirty="0" smtClean="0">
                <a:solidFill>
                  <a:srgbClr val="005A9E"/>
                </a:solidFill>
              </a:rPr>
              <a:t>styrene</a:t>
            </a:r>
            <a:r>
              <a:rPr lang="en-GB" sz="1800" dirty="0" smtClean="0"/>
              <a:t>, </a:t>
            </a:r>
            <a:r>
              <a:rPr lang="en-GB" sz="1800" dirty="0" err="1" smtClean="0"/>
              <a:t>triacetin</a:t>
            </a:r>
            <a:r>
              <a:rPr lang="en-GB" sz="1800" dirty="0" smtClean="0"/>
              <a:t>, </a:t>
            </a:r>
            <a:r>
              <a:rPr lang="en-GB" sz="1800" dirty="0" smtClean="0">
                <a:solidFill>
                  <a:srgbClr val="005A9E"/>
                </a:solidFill>
              </a:rPr>
              <a:t>trichloroethene, </a:t>
            </a:r>
            <a:r>
              <a:rPr lang="en-GB" sz="1800" dirty="0" err="1" smtClean="0">
                <a:solidFill>
                  <a:srgbClr val="005A9E"/>
                </a:solidFill>
              </a:rPr>
              <a:t>tetrachloroethene</a:t>
            </a:r>
            <a:r>
              <a:rPr lang="en-GB" sz="1800" dirty="0" smtClean="0"/>
              <a:t>   </a:t>
            </a:r>
          </a:p>
          <a:p>
            <a:r>
              <a:rPr lang="en-GB" sz="2000" b="1" dirty="0" smtClean="0"/>
              <a:t>Plasticisers  and UV stabilisers(10): </a:t>
            </a:r>
            <a:r>
              <a:rPr lang="en-GB" sz="1800" dirty="0" smtClean="0">
                <a:solidFill>
                  <a:srgbClr val="005A9E"/>
                </a:solidFill>
              </a:rPr>
              <a:t>(1-hydroxycyclohexyl) phenyl </a:t>
            </a:r>
            <a:r>
              <a:rPr lang="en-GB" sz="1800" dirty="0" err="1" smtClean="0">
                <a:solidFill>
                  <a:srgbClr val="005A9E"/>
                </a:solidFill>
              </a:rPr>
              <a:t>methanone</a:t>
            </a:r>
            <a:r>
              <a:rPr lang="en-GB" sz="1800" dirty="0" smtClean="0"/>
              <a:t>, 2,6-di-tert-butylphenol, 7,9-di-tert-butyl-1-oxaspiro(4,5)deca-6,9-diene-2,8-dione, </a:t>
            </a:r>
            <a:r>
              <a:rPr lang="en-GB" sz="1800" dirty="0" err="1" smtClean="0">
                <a:solidFill>
                  <a:srgbClr val="FF0000"/>
                </a:solidFill>
              </a:rPr>
              <a:t>benzophenone</a:t>
            </a:r>
            <a:r>
              <a:rPr lang="en-GB" sz="1800" dirty="0" smtClean="0"/>
              <a:t>, </a:t>
            </a:r>
            <a:r>
              <a:rPr lang="en-GB" sz="1800" dirty="0" err="1" smtClean="0"/>
              <a:t>bis</a:t>
            </a:r>
            <a:r>
              <a:rPr lang="en-GB" sz="1800" dirty="0" smtClean="0"/>
              <a:t>(2-ethyl hexyl) </a:t>
            </a:r>
            <a:r>
              <a:rPr lang="en-GB" sz="1800" dirty="0" err="1" smtClean="0"/>
              <a:t>adipate</a:t>
            </a:r>
            <a:r>
              <a:rPr lang="en-GB" sz="1800" dirty="0" smtClean="0"/>
              <a:t>, DEHP, DEP, </a:t>
            </a:r>
            <a:r>
              <a:rPr lang="en-GB" sz="1800" dirty="0" smtClean="0">
                <a:solidFill>
                  <a:srgbClr val="FF0000"/>
                </a:solidFill>
              </a:rPr>
              <a:t>DMP, BBSA</a:t>
            </a:r>
            <a:r>
              <a:rPr lang="en-GB" sz="1800" dirty="0" smtClean="0">
                <a:solidFill>
                  <a:srgbClr val="005A9E"/>
                </a:solidFill>
              </a:rPr>
              <a:t>, </a:t>
            </a:r>
            <a:r>
              <a:rPr lang="en-GB" sz="1800" dirty="0" err="1" smtClean="0"/>
              <a:t>octabenzone</a:t>
            </a:r>
            <a:r>
              <a:rPr lang="en-GB" sz="1800" dirty="0" smtClean="0"/>
              <a:t> </a:t>
            </a:r>
          </a:p>
          <a:p>
            <a:r>
              <a:rPr lang="en-GB" sz="2000" b="1" dirty="0" smtClean="0"/>
              <a:t>PCPs (4): </a:t>
            </a:r>
            <a:r>
              <a:rPr lang="en-GB" sz="1800" dirty="0" smtClean="0">
                <a:solidFill>
                  <a:srgbClr val="005A9E"/>
                </a:solidFill>
              </a:rPr>
              <a:t>benzyl benzoate</a:t>
            </a:r>
            <a:r>
              <a:rPr lang="en-GB" sz="1800" dirty="0" smtClean="0"/>
              <a:t>, </a:t>
            </a:r>
            <a:r>
              <a:rPr lang="en-GB" sz="1800" dirty="0" smtClean="0">
                <a:solidFill>
                  <a:srgbClr val="FF0000"/>
                </a:solidFill>
              </a:rPr>
              <a:t>DEET</a:t>
            </a:r>
            <a:r>
              <a:rPr lang="en-GB" sz="1800" dirty="0" smtClean="0"/>
              <a:t>, </a:t>
            </a:r>
            <a:r>
              <a:rPr lang="en-GB" sz="1800" dirty="0" smtClean="0">
                <a:solidFill>
                  <a:srgbClr val="005A9E"/>
                </a:solidFill>
              </a:rPr>
              <a:t>ethyl paraben</a:t>
            </a:r>
            <a:r>
              <a:rPr lang="en-GB" sz="1800" dirty="0" smtClean="0"/>
              <a:t>, </a:t>
            </a:r>
            <a:r>
              <a:rPr lang="en-GB" sz="1800" dirty="0" err="1" smtClean="0"/>
              <a:t>octocrylene</a:t>
            </a:r>
            <a:endParaRPr lang="en-GB" sz="1800" dirty="0" smtClean="0"/>
          </a:p>
          <a:p>
            <a:r>
              <a:rPr lang="en-GB" sz="2000" b="1" dirty="0" smtClean="0"/>
              <a:t>Pesticides (4): </a:t>
            </a:r>
            <a:r>
              <a:rPr lang="en-GB" sz="1800" dirty="0" smtClean="0">
                <a:solidFill>
                  <a:srgbClr val="FF0000"/>
                </a:solidFill>
              </a:rPr>
              <a:t>atrazine, BAM, desethyl atrazine, </a:t>
            </a:r>
            <a:r>
              <a:rPr lang="en-GB" sz="1800" dirty="0" err="1" smtClean="0">
                <a:solidFill>
                  <a:srgbClr val="FF0000"/>
                </a:solidFill>
              </a:rPr>
              <a:t>simazine</a:t>
            </a:r>
            <a:r>
              <a:rPr lang="en-GB" sz="1800" dirty="0" smtClean="0">
                <a:solidFill>
                  <a:srgbClr val="FF0000"/>
                </a:solidFill>
              </a:rPr>
              <a:t> </a:t>
            </a:r>
          </a:p>
          <a:p>
            <a:r>
              <a:rPr lang="en-GB" sz="2000" b="1" dirty="0" smtClean="0"/>
              <a:t>Petroleum-related (3): </a:t>
            </a:r>
            <a:r>
              <a:rPr lang="en-GB" sz="1800" dirty="0" err="1" smtClean="0"/>
              <a:t>indane</a:t>
            </a:r>
            <a:r>
              <a:rPr lang="en-GB" sz="1800" dirty="0" smtClean="0"/>
              <a:t>, indene, naphthalene</a:t>
            </a:r>
          </a:p>
          <a:p>
            <a:r>
              <a:rPr lang="en-GB" sz="1800" dirty="0" smtClean="0">
                <a:solidFill>
                  <a:srgbClr val="005A9E"/>
                </a:solidFill>
              </a:rPr>
              <a:t>Nottingham</a:t>
            </a:r>
            <a:r>
              <a:rPr lang="en-GB" sz="1800" dirty="0" smtClean="0"/>
              <a:t>, Doncaster, </a:t>
            </a:r>
            <a:r>
              <a:rPr lang="en-GB" sz="1800" dirty="0" smtClean="0">
                <a:solidFill>
                  <a:srgbClr val="FF0000"/>
                </a:solidFill>
              </a:rPr>
              <a:t>Both</a:t>
            </a:r>
            <a:r>
              <a:rPr lang="en-GB" sz="1800" dirty="0" smtClean="0"/>
              <a:t> </a:t>
            </a:r>
            <a:endParaRPr lang="en-GB"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00" y="252000"/>
            <a:ext cx="7200900" cy="1018800"/>
          </a:xfrm>
        </p:spPr>
        <p:txBody>
          <a:bodyPr/>
          <a:lstStyle/>
          <a:p>
            <a:r>
              <a:rPr lang="en-GB" dirty="0" smtClean="0"/>
              <a:t>Oxford Portmeadow</a:t>
            </a:r>
            <a:endParaRPr lang="en-GB" dirty="0"/>
          </a:p>
        </p:txBody>
      </p:sp>
      <p:sp>
        <p:nvSpPr>
          <p:cNvPr id="3" name="Content Placeholder 2"/>
          <p:cNvSpPr>
            <a:spLocks noGrp="1"/>
          </p:cNvSpPr>
          <p:nvPr>
            <p:ph idx="1"/>
          </p:nvPr>
        </p:nvSpPr>
        <p:spPr>
          <a:xfrm>
            <a:off x="539552" y="1440000"/>
            <a:ext cx="4032448" cy="3384550"/>
          </a:xfrm>
        </p:spPr>
        <p:txBody>
          <a:bodyPr/>
          <a:lstStyle/>
          <a:p>
            <a:r>
              <a:rPr lang="en-GB" dirty="0" smtClean="0"/>
              <a:t>Contrasting setting on shallow Thames floodplain gravels</a:t>
            </a:r>
          </a:p>
          <a:p>
            <a:r>
              <a:rPr lang="en-GB" dirty="0" smtClean="0"/>
              <a:t>Areas:</a:t>
            </a:r>
          </a:p>
          <a:p>
            <a:pPr lvl="1"/>
            <a:r>
              <a:rPr lang="en-GB" dirty="0" smtClean="0"/>
              <a:t>Urban</a:t>
            </a:r>
          </a:p>
          <a:p>
            <a:pPr lvl="1"/>
            <a:r>
              <a:rPr lang="en-GB" dirty="0" smtClean="0"/>
              <a:t>Landfill</a:t>
            </a:r>
          </a:p>
          <a:p>
            <a:pPr lvl="1"/>
            <a:r>
              <a:rPr lang="en-GB" dirty="0" smtClean="0"/>
              <a:t>Landfill plume</a:t>
            </a:r>
          </a:p>
          <a:p>
            <a:pPr lvl="1"/>
            <a:r>
              <a:rPr lang="en-GB" dirty="0" smtClean="0"/>
              <a:t>Agricultural</a:t>
            </a:r>
          </a:p>
          <a:p>
            <a:pPr lvl="1"/>
            <a:r>
              <a:rPr lang="en-GB" dirty="0" smtClean="0"/>
              <a:t>Thames</a:t>
            </a:r>
          </a:p>
          <a:p>
            <a:endParaRPr lang="en-GB" dirty="0"/>
          </a:p>
        </p:txBody>
      </p:sp>
      <p:pic>
        <p:nvPicPr>
          <p:cNvPr id="5122" name="Picture 2" descr="W:\Teams\Gprotect\EmergingPollutants\Documents\Fingerprinting paper\Figure 1a new.jpg"/>
          <p:cNvPicPr>
            <a:picLocks noChangeAspect="1" noChangeArrowheads="1"/>
          </p:cNvPicPr>
          <p:nvPr/>
        </p:nvPicPr>
        <p:blipFill>
          <a:blip r:embed="rId3" cstate="print"/>
          <a:srcRect l="9975" t="5498" r="9393" b="18991"/>
          <a:stretch>
            <a:fillRect/>
          </a:stretch>
        </p:blipFill>
        <p:spPr bwMode="auto">
          <a:xfrm>
            <a:off x="5000185" y="260648"/>
            <a:ext cx="4108319" cy="5436826"/>
          </a:xfrm>
          <a:prstGeom prst="rect">
            <a:avLst/>
          </a:prstGeom>
          <a:noFill/>
        </p:spPr>
      </p:pic>
      <p:pic>
        <p:nvPicPr>
          <p:cNvPr id="5123" name="Picture 3" descr="W:\Teams\Gprotect\EmergingPollutants\Documents\Fingerprinting paper\Figure 1b.jpg"/>
          <p:cNvPicPr>
            <a:picLocks noChangeAspect="1" noChangeArrowheads="1"/>
          </p:cNvPicPr>
          <p:nvPr/>
        </p:nvPicPr>
        <p:blipFill>
          <a:blip r:embed="rId4" cstate="print"/>
          <a:srcRect/>
          <a:stretch>
            <a:fillRect/>
          </a:stretch>
        </p:blipFill>
        <p:spPr bwMode="auto">
          <a:xfrm>
            <a:off x="323528" y="4581128"/>
            <a:ext cx="4216921" cy="155906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00" y="252000"/>
            <a:ext cx="3528392" cy="1620000"/>
          </a:xfrm>
        </p:spPr>
        <p:txBody>
          <a:bodyPr/>
          <a:lstStyle/>
          <a:p>
            <a:r>
              <a:rPr lang="en-GB" dirty="0" smtClean="0"/>
              <a:t>Fingerprinting </a:t>
            </a:r>
            <a:br>
              <a:rPr lang="en-GB" dirty="0" smtClean="0"/>
            </a:br>
            <a:r>
              <a:rPr lang="en-GB" dirty="0" smtClean="0"/>
              <a:t>groundwater</a:t>
            </a:r>
            <a:endParaRPr lang="en-GB" dirty="0"/>
          </a:p>
        </p:txBody>
      </p:sp>
      <p:sp>
        <p:nvSpPr>
          <p:cNvPr id="18" name="TextBox 17"/>
          <p:cNvSpPr txBox="1"/>
          <p:nvPr/>
        </p:nvSpPr>
        <p:spPr>
          <a:xfrm>
            <a:off x="648000" y="1800000"/>
            <a:ext cx="3456384" cy="4130874"/>
          </a:xfrm>
          <a:prstGeom prst="rect">
            <a:avLst/>
          </a:prstGeom>
          <a:noFill/>
        </p:spPr>
        <p:txBody>
          <a:bodyPr wrap="square" rtlCol="0">
            <a:spAutoFit/>
          </a:bodyPr>
          <a:lstStyle/>
          <a:p>
            <a:pPr marL="358775" indent="-358775" algn="l">
              <a:lnSpc>
                <a:spcPct val="95000"/>
              </a:lnSpc>
              <a:spcBef>
                <a:spcPts val="1000"/>
              </a:spcBef>
              <a:buClr>
                <a:srgbClr val="005A9E"/>
              </a:buClr>
              <a:buSzPct val="130000"/>
              <a:buFont typeface="Arial" pitchFamily="34" charset="0"/>
              <a:buChar char="•"/>
              <a:tabLst>
                <a:tab pos="457200" algn="l"/>
              </a:tabLst>
            </a:pPr>
            <a:r>
              <a:rPr lang="en-GB" sz="2200" dirty="0" smtClean="0"/>
              <a:t>Concentration and species clearly delineate landuse in the floodplain</a:t>
            </a:r>
          </a:p>
          <a:p>
            <a:pPr marL="358775" indent="-358775" algn="l">
              <a:lnSpc>
                <a:spcPct val="95000"/>
              </a:lnSpc>
              <a:spcBef>
                <a:spcPts val="1000"/>
              </a:spcBef>
              <a:buClr>
                <a:srgbClr val="005A9E"/>
              </a:buClr>
              <a:buSzPct val="130000"/>
              <a:buFont typeface="Arial" pitchFamily="34" charset="0"/>
              <a:buChar char="•"/>
              <a:tabLst>
                <a:tab pos="457200" algn="l"/>
              </a:tabLst>
            </a:pPr>
            <a:r>
              <a:rPr lang="en-GB" sz="2200" dirty="0" smtClean="0"/>
              <a:t>Can be used as tracers for catchment pathways and groundwater/surface water interaction</a:t>
            </a:r>
          </a:p>
          <a:p>
            <a:pPr indent="-457200" algn="l">
              <a:buClr>
                <a:srgbClr val="005A9E"/>
              </a:buClr>
              <a:buSzPct val="130000"/>
              <a:buFont typeface="Arial" pitchFamily="34" charset="0"/>
              <a:buChar char="•"/>
              <a:tabLst>
                <a:tab pos="457200" algn="l"/>
              </a:tabLst>
            </a:pPr>
            <a:endParaRPr lang="en-GB" sz="2200" dirty="0" smtClean="0"/>
          </a:p>
          <a:p>
            <a:pPr indent="-457200" algn="l">
              <a:buClr>
                <a:srgbClr val="005A9E"/>
              </a:buClr>
              <a:buSzPct val="130000"/>
              <a:buFont typeface="Arial" pitchFamily="34" charset="0"/>
              <a:buChar char="•"/>
              <a:tabLst>
                <a:tab pos="457200" algn="l"/>
              </a:tabLst>
            </a:pPr>
            <a:endParaRPr lang="en-GB" sz="2200" dirty="0" smtClean="0"/>
          </a:p>
          <a:p>
            <a:pPr indent="-457200" algn="l">
              <a:buClr>
                <a:srgbClr val="005A9E"/>
              </a:buClr>
              <a:buSzPct val="130000"/>
              <a:buFont typeface="Arial" pitchFamily="34" charset="0"/>
              <a:buChar char="•"/>
              <a:tabLst>
                <a:tab pos="457200" algn="l"/>
              </a:tabLst>
            </a:pPr>
            <a:endParaRPr lang="en-GB" sz="2200" dirty="0"/>
          </a:p>
        </p:txBody>
      </p:sp>
      <p:pic>
        <p:nvPicPr>
          <p:cNvPr id="1027" name="Picture 3"/>
          <p:cNvPicPr>
            <a:picLocks noChangeAspect="1" noChangeArrowheads="1"/>
          </p:cNvPicPr>
          <p:nvPr/>
        </p:nvPicPr>
        <p:blipFill>
          <a:blip r:embed="rId3" cstate="print"/>
          <a:srcRect l="929" t="131" r="3490" b="7201"/>
          <a:stretch>
            <a:fillRect/>
          </a:stretch>
        </p:blipFill>
        <p:spPr bwMode="auto">
          <a:xfrm>
            <a:off x="3995936" y="143145"/>
            <a:ext cx="5148064" cy="65982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00" y="252000"/>
            <a:ext cx="7200900" cy="1144800"/>
          </a:xfrm>
        </p:spPr>
        <p:txBody>
          <a:bodyPr/>
          <a:lstStyle/>
          <a:p>
            <a:r>
              <a:rPr lang="en-GB" dirty="0" smtClean="0"/>
              <a:t>Emerging organic contaminants</a:t>
            </a:r>
            <a:endParaRPr lang="en-GB" dirty="0"/>
          </a:p>
        </p:txBody>
      </p:sp>
      <p:sp>
        <p:nvSpPr>
          <p:cNvPr id="4" name="Content Placeholder 3"/>
          <p:cNvSpPr>
            <a:spLocks noGrp="1"/>
          </p:cNvSpPr>
          <p:nvPr>
            <p:ph idx="1"/>
          </p:nvPr>
        </p:nvSpPr>
        <p:spPr>
          <a:xfrm>
            <a:off x="648000" y="1440000"/>
            <a:ext cx="7884440" cy="4869320"/>
          </a:xfrm>
        </p:spPr>
        <p:txBody>
          <a:bodyPr/>
          <a:lstStyle/>
          <a:p>
            <a:r>
              <a:rPr lang="en-GB" dirty="0" smtClean="0"/>
              <a:t>Anthropogenic organic compounds and </a:t>
            </a:r>
            <a:r>
              <a:rPr lang="en-GB" dirty="0" smtClean="0"/>
              <a:t>their </a:t>
            </a:r>
            <a:r>
              <a:rPr lang="en-GB" dirty="0" smtClean="0"/>
              <a:t>transformation products</a:t>
            </a:r>
          </a:p>
          <a:p>
            <a:r>
              <a:rPr lang="en-GB" dirty="0" smtClean="0"/>
              <a:t>Emerge as result of:</a:t>
            </a:r>
          </a:p>
          <a:p>
            <a:pPr lvl="1"/>
            <a:r>
              <a:rPr lang="en-GB" dirty="0" smtClean="0"/>
              <a:t>Changes in use/new manufactured  chemicals</a:t>
            </a:r>
          </a:p>
          <a:p>
            <a:pPr lvl="1"/>
            <a:r>
              <a:rPr lang="en-GB" dirty="0" smtClean="0"/>
              <a:t>Advances in analytical techniques</a:t>
            </a:r>
          </a:p>
          <a:p>
            <a:pPr lvl="1"/>
            <a:r>
              <a:rPr lang="en-GB" dirty="0" smtClean="0"/>
              <a:t>Better monitoring</a:t>
            </a:r>
          </a:p>
          <a:p>
            <a:pPr>
              <a:defRPr/>
            </a:pPr>
            <a:r>
              <a:rPr lang="en-GB" dirty="0" smtClean="0"/>
              <a:t>ECs in groundwater less well characterised than surface water, mainly due to lower concentrations</a:t>
            </a:r>
          </a:p>
          <a:p>
            <a:pPr lvl="0" eaLnBrk="0" hangingPunct="0">
              <a:buClr>
                <a:srgbClr val="005A9E"/>
              </a:buClr>
              <a:buSzPct val="135000"/>
              <a:buFont typeface="Arial" pitchFamily="34" charset="0"/>
              <a:buChar char="•"/>
              <a:defRPr/>
            </a:pPr>
            <a:r>
              <a:rPr lang="en-GB" dirty="0" smtClean="0"/>
              <a:t>Most do not have quality standards for either surface or groundwater under the Drinking Water Directive or the WFD (Priority Substances Directive) </a:t>
            </a:r>
          </a:p>
          <a:p>
            <a:pPr eaLnBrk="0" hangingPunct="0">
              <a:buClr>
                <a:srgbClr val="005A9E"/>
              </a:buClr>
              <a:buSzPct val="135000"/>
              <a:buFont typeface="Arial" pitchFamily="34" charset="0"/>
              <a:buChar char="•"/>
              <a:defRPr/>
            </a:pPr>
            <a:r>
              <a:rPr lang="en-GB" dirty="0" smtClean="0">
                <a:latin typeface="Arial" pitchFamily="34" charset="0"/>
                <a:cs typeface="Arial" pitchFamily="34" charset="0"/>
              </a:rPr>
              <a:t>Groundwater thresholds can depend on relationship with surface water</a:t>
            </a:r>
          </a:p>
          <a:p>
            <a:pPr lvl="0" eaLnBrk="0" hangingPunct="0">
              <a:buClr>
                <a:srgbClr val="005A9E"/>
              </a:buClr>
              <a:buSzPct val="135000"/>
              <a:buFont typeface="Arial" pitchFamily="34" charset="0"/>
              <a:buChar char="•"/>
              <a:defRPr/>
            </a:pPr>
            <a:endParaRPr lang="en-GB" dirty="0" smtClean="0"/>
          </a:p>
          <a:p>
            <a:endParaRPr lang="en-GB" dirty="0" smtClean="0"/>
          </a:p>
          <a:p>
            <a:endParaRPr lang="en-GB" dirty="0"/>
          </a:p>
        </p:txBody>
      </p:sp>
    </p:spTree>
    <p:extLst>
      <p:ext uri="{BB962C8B-B14F-4D97-AF65-F5344CB8AC3E}">
        <p14:creationId xmlns="" xmlns:p14="http://schemas.microsoft.com/office/powerpoint/2010/main" val="3649485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00" y="252000"/>
            <a:ext cx="3600400" cy="1980000"/>
          </a:xfrm>
        </p:spPr>
        <p:txBody>
          <a:bodyPr/>
          <a:lstStyle/>
          <a:p>
            <a:r>
              <a:rPr lang="en-GB" dirty="0" smtClean="0"/>
              <a:t>Portmeadow seasonal behaviour</a:t>
            </a:r>
            <a:endParaRPr lang="en-GB" dirty="0"/>
          </a:p>
        </p:txBody>
      </p:sp>
      <p:sp>
        <p:nvSpPr>
          <p:cNvPr id="3" name="Content Placeholder 2"/>
          <p:cNvSpPr>
            <a:spLocks noGrp="1"/>
          </p:cNvSpPr>
          <p:nvPr>
            <p:ph idx="1"/>
          </p:nvPr>
        </p:nvSpPr>
        <p:spPr>
          <a:xfrm>
            <a:off x="648000" y="2492896"/>
            <a:ext cx="3888432" cy="2160240"/>
          </a:xfrm>
        </p:spPr>
        <p:txBody>
          <a:bodyPr/>
          <a:lstStyle/>
          <a:p>
            <a:r>
              <a:rPr lang="en-GB" dirty="0" smtClean="0"/>
              <a:t>Two sampling campaigns</a:t>
            </a:r>
          </a:p>
          <a:p>
            <a:r>
              <a:rPr lang="en-GB" dirty="0" smtClean="0"/>
              <a:t>Major compounds similar detection </a:t>
            </a:r>
            <a:r>
              <a:rPr lang="en-GB" dirty="0" err="1" smtClean="0"/>
              <a:t>frquency</a:t>
            </a:r>
            <a:endParaRPr lang="en-GB" dirty="0" smtClean="0"/>
          </a:p>
          <a:p>
            <a:r>
              <a:rPr lang="en-GB" dirty="0" smtClean="0"/>
              <a:t>Many with only one detection </a:t>
            </a:r>
            <a:endParaRPr lang="en-GB" dirty="0"/>
          </a:p>
        </p:txBody>
      </p:sp>
      <p:pic>
        <p:nvPicPr>
          <p:cNvPr id="2050" name="Picture 2"/>
          <p:cNvPicPr>
            <a:picLocks noChangeAspect="1" noChangeArrowheads="1"/>
          </p:cNvPicPr>
          <p:nvPr/>
        </p:nvPicPr>
        <p:blipFill>
          <a:blip r:embed="rId3" cstate="print"/>
          <a:srcRect/>
          <a:stretch>
            <a:fillRect/>
          </a:stretch>
        </p:blipFill>
        <p:spPr bwMode="auto">
          <a:xfrm>
            <a:off x="4447713" y="194299"/>
            <a:ext cx="4600354" cy="648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00" y="252000"/>
            <a:ext cx="7200900" cy="1018800"/>
          </a:xfrm>
        </p:spPr>
        <p:txBody>
          <a:bodyPr/>
          <a:lstStyle/>
          <a:p>
            <a:r>
              <a:rPr lang="en-GB" dirty="0" smtClean="0"/>
              <a:t>Kabwe, Zambia</a:t>
            </a:r>
            <a:endParaRPr lang="en-GB" dirty="0"/>
          </a:p>
        </p:txBody>
      </p:sp>
      <p:sp>
        <p:nvSpPr>
          <p:cNvPr id="3" name="Content Placeholder 2"/>
          <p:cNvSpPr>
            <a:spLocks noGrp="1"/>
          </p:cNvSpPr>
          <p:nvPr>
            <p:ph idx="1"/>
          </p:nvPr>
        </p:nvSpPr>
        <p:spPr>
          <a:xfrm>
            <a:off x="648000" y="1440000"/>
            <a:ext cx="3851992" cy="3384550"/>
          </a:xfrm>
        </p:spPr>
        <p:txBody>
          <a:bodyPr/>
          <a:lstStyle/>
          <a:p>
            <a:r>
              <a:rPr lang="en-GB" dirty="0" smtClean="0"/>
              <a:t>Shallow aquifer in weathered basement</a:t>
            </a:r>
          </a:p>
          <a:p>
            <a:r>
              <a:rPr lang="en-GB" dirty="0" smtClean="0"/>
              <a:t>Samples from supply wells and boreholes</a:t>
            </a:r>
          </a:p>
          <a:p>
            <a:r>
              <a:rPr lang="en-GB" dirty="0" smtClean="0"/>
              <a:t>Routes to groundwater from poor well completion</a:t>
            </a:r>
          </a:p>
          <a:p>
            <a:r>
              <a:rPr lang="en-GB" dirty="0" smtClean="0"/>
              <a:t>Sources – on-site sanitation</a:t>
            </a:r>
            <a:endParaRPr lang="en-GB" dirty="0"/>
          </a:p>
        </p:txBody>
      </p:sp>
      <p:pic>
        <p:nvPicPr>
          <p:cNvPr id="3076" name="Picture 4" descr="W:\Teams\Gprotect\MappingGWDegSSA\Data\Photos\Steve\Upgrokabwe\P1070561.JPG"/>
          <p:cNvPicPr>
            <a:picLocks noChangeAspect="1" noChangeArrowheads="1"/>
          </p:cNvPicPr>
          <p:nvPr/>
        </p:nvPicPr>
        <p:blipFill>
          <a:blip r:embed="rId3" cstate="print"/>
          <a:srcRect/>
          <a:stretch>
            <a:fillRect/>
          </a:stretch>
        </p:blipFill>
        <p:spPr bwMode="auto">
          <a:xfrm>
            <a:off x="4815595" y="233100"/>
            <a:ext cx="4183782" cy="3137837"/>
          </a:xfrm>
          <a:prstGeom prst="rect">
            <a:avLst/>
          </a:prstGeom>
          <a:noFill/>
        </p:spPr>
      </p:pic>
      <p:pic>
        <p:nvPicPr>
          <p:cNvPr id="3078" name="Picture 6" descr="W:\Teams\Gprotect\MappingGWDegSSA\Data\Photos\Steve\Upgrokabwe\P1070535.JPG"/>
          <p:cNvPicPr>
            <a:picLocks noChangeAspect="1" noChangeArrowheads="1"/>
          </p:cNvPicPr>
          <p:nvPr/>
        </p:nvPicPr>
        <p:blipFill>
          <a:blip r:embed="rId4" cstate="print"/>
          <a:srcRect/>
          <a:stretch>
            <a:fillRect/>
          </a:stretch>
        </p:blipFill>
        <p:spPr bwMode="auto">
          <a:xfrm>
            <a:off x="-9572625" y="-3505200"/>
            <a:ext cx="4800000" cy="3600000"/>
          </a:xfrm>
          <a:prstGeom prst="rect">
            <a:avLst/>
          </a:prstGeom>
          <a:noFill/>
        </p:spPr>
      </p:pic>
      <p:pic>
        <p:nvPicPr>
          <p:cNvPr id="3079" name="Picture 7" descr="W:\Teams\Gprotect\MappingGWDegSSA\Data\Photos\Steve\Upgrokabwe\P1070535.JPG"/>
          <p:cNvPicPr>
            <a:picLocks noChangeAspect="1" noChangeArrowheads="1"/>
          </p:cNvPicPr>
          <p:nvPr/>
        </p:nvPicPr>
        <p:blipFill>
          <a:blip r:embed="rId5" cstate="print"/>
          <a:srcRect/>
          <a:stretch>
            <a:fillRect/>
          </a:stretch>
        </p:blipFill>
        <p:spPr bwMode="auto">
          <a:xfrm>
            <a:off x="4850896" y="3458152"/>
            <a:ext cx="4185600" cy="3139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Kabwe, sample sites</a:t>
            </a:r>
            <a:endParaRPr lang="en-GB" dirty="0"/>
          </a:p>
        </p:txBody>
      </p:sp>
      <p:sp>
        <p:nvSpPr>
          <p:cNvPr id="3" name="Content Placeholder 2"/>
          <p:cNvSpPr>
            <a:spLocks noGrp="1"/>
          </p:cNvSpPr>
          <p:nvPr>
            <p:ph idx="1"/>
          </p:nvPr>
        </p:nvSpPr>
        <p:spPr/>
        <p:txBody>
          <a:bodyPr/>
          <a:lstStyle/>
          <a:p>
            <a:endParaRPr lang="en-GB" dirty="0"/>
          </a:p>
        </p:txBody>
      </p:sp>
      <p:pic>
        <p:nvPicPr>
          <p:cNvPr id="4" name="Picture 9" descr="W:\Teams\Gprotect\MappingGWDegSSA\Data\Publications\EOC\WR Submission\Figure 1.tif"/>
          <p:cNvPicPr>
            <a:picLocks noChangeAspect="1" noChangeArrowheads="1"/>
          </p:cNvPicPr>
          <p:nvPr/>
        </p:nvPicPr>
        <p:blipFill>
          <a:blip r:embed="rId3" cstate="print"/>
          <a:srcRect/>
          <a:stretch>
            <a:fillRect/>
          </a:stretch>
        </p:blipFill>
        <p:spPr bwMode="auto">
          <a:xfrm>
            <a:off x="827584" y="1628800"/>
            <a:ext cx="6838950" cy="460533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00" y="252000"/>
            <a:ext cx="7200900" cy="1018800"/>
          </a:xfrm>
        </p:spPr>
        <p:txBody>
          <a:bodyPr/>
          <a:lstStyle/>
          <a:p>
            <a:r>
              <a:rPr lang="en-GB" dirty="0" smtClean="0"/>
              <a:t>Kabwe</a:t>
            </a:r>
            <a:endParaRPr lang="en-GB" dirty="0"/>
          </a:p>
        </p:txBody>
      </p:sp>
      <p:sp>
        <p:nvSpPr>
          <p:cNvPr id="3" name="Content Placeholder 2"/>
          <p:cNvSpPr>
            <a:spLocks noGrp="1"/>
          </p:cNvSpPr>
          <p:nvPr>
            <p:ph idx="1"/>
          </p:nvPr>
        </p:nvSpPr>
        <p:spPr>
          <a:xfrm>
            <a:off x="648000" y="1440000"/>
            <a:ext cx="6985000" cy="3384550"/>
          </a:xfrm>
        </p:spPr>
        <p:txBody>
          <a:bodyPr/>
          <a:lstStyle/>
          <a:p>
            <a:r>
              <a:rPr lang="en-GB" dirty="0" smtClean="0"/>
              <a:t>Microorganics in groundwater most frequent in: </a:t>
            </a:r>
          </a:p>
          <a:p>
            <a:pPr lvl="1"/>
            <a:r>
              <a:rPr lang="en-GB" dirty="0" smtClean="0"/>
              <a:t>Wells</a:t>
            </a:r>
          </a:p>
          <a:p>
            <a:pPr lvl="1"/>
            <a:r>
              <a:rPr lang="en-GB" dirty="0" smtClean="0"/>
              <a:t>Low cost housing areas</a:t>
            </a:r>
          </a:p>
          <a:p>
            <a:pPr lvl="1"/>
            <a:r>
              <a:rPr lang="en-GB" dirty="0" smtClean="0"/>
              <a:t>Generally in the wet season</a:t>
            </a:r>
            <a:endParaRPr lang="en-GB" dirty="0"/>
          </a:p>
        </p:txBody>
      </p:sp>
      <p:pic>
        <p:nvPicPr>
          <p:cNvPr id="2052" name="Picture 4" descr="W:\Teams\Gprotect\MappingGWDegSSA\Data\Publications\EOC\WR Submission\Figure 3 colour.tif"/>
          <p:cNvPicPr>
            <a:picLocks noChangeAspect="1" noChangeArrowheads="1"/>
          </p:cNvPicPr>
          <p:nvPr/>
        </p:nvPicPr>
        <p:blipFill>
          <a:blip r:embed="rId3" cstate="print"/>
          <a:srcRect/>
          <a:stretch>
            <a:fillRect/>
          </a:stretch>
        </p:blipFill>
        <p:spPr bwMode="auto">
          <a:xfrm>
            <a:off x="611560" y="2852936"/>
            <a:ext cx="7473327" cy="339318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Kabwe, key compounds</a:t>
            </a:r>
            <a:endParaRPr lang="en-GB" dirty="0"/>
          </a:p>
        </p:txBody>
      </p:sp>
      <p:sp>
        <p:nvSpPr>
          <p:cNvPr id="5" name="Content Placeholder 4"/>
          <p:cNvSpPr>
            <a:spLocks noGrp="1"/>
          </p:cNvSpPr>
          <p:nvPr>
            <p:ph idx="1"/>
          </p:nvPr>
        </p:nvSpPr>
        <p:spPr>
          <a:xfrm>
            <a:off x="683568" y="1412776"/>
            <a:ext cx="7704856" cy="3384550"/>
          </a:xfrm>
        </p:spPr>
        <p:txBody>
          <a:bodyPr/>
          <a:lstStyle/>
          <a:p>
            <a:r>
              <a:rPr lang="en-GB" dirty="0" smtClean="0"/>
              <a:t>PCPs and THMs in dry season in high cost housing only</a:t>
            </a:r>
            <a:endParaRPr lang="en-GB" dirty="0"/>
          </a:p>
        </p:txBody>
      </p:sp>
      <p:pic>
        <p:nvPicPr>
          <p:cNvPr id="4" name="Picture 2" descr="W:\Teams\Gprotect\MappingGWDegSSA\Data\Publications\EOC\WR Submission\Graphical abstract.tif"/>
          <p:cNvPicPr>
            <a:picLocks noChangeAspect="1" noChangeArrowheads="1"/>
          </p:cNvPicPr>
          <p:nvPr/>
        </p:nvPicPr>
        <p:blipFill>
          <a:blip r:embed="rId3" cstate="print"/>
          <a:srcRect l="994" t="17227"/>
          <a:stretch>
            <a:fillRect/>
          </a:stretch>
        </p:blipFill>
        <p:spPr bwMode="auto">
          <a:xfrm>
            <a:off x="683568" y="2132856"/>
            <a:ext cx="7170526" cy="432693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350"/>
            <a:ext cx="7200900" cy="1440458"/>
          </a:xfrm>
        </p:spPr>
        <p:txBody>
          <a:bodyPr/>
          <a:lstStyle/>
          <a:p>
            <a:r>
              <a:rPr lang="en-GB" dirty="0" smtClean="0"/>
              <a:t>Sources of microorganics in urban areas</a:t>
            </a:r>
            <a:endParaRPr lang="en-GB" dirty="0"/>
          </a:p>
        </p:txBody>
      </p:sp>
      <p:sp>
        <p:nvSpPr>
          <p:cNvPr id="3" name="Content Placeholder 2"/>
          <p:cNvSpPr>
            <a:spLocks noGrp="1"/>
          </p:cNvSpPr>
          <p:nvPr>
            <p:ph idx="1"/>
          </p:nvPr>
        </p:nvSpPr>
        <p:spPr>
          <a:xfrm>
            <a:off x="755576" y="1988840"/>
            <a:ext cx="6985000" cy="4248472"/>
          </a:xfrm>
        </p:spPr>
        <p:txBody>
          <a:bodyPr/>
          <a:lstStyle/>
          <a:p>
            <a:r>
              <a:rPr lang="en-GB" dirty="0" smtClean="0"/>
              <a:t>The sampling process</a:t>
            </a:r>
          </a:p>
          <a:p>
            <a:pPr lvl="1"/>
            <a:r>
              <a:rPr lang="en-GB" dirty="0" smtClean="0"/>
              <a:t>Always be aware of composition of infrastructure i.e. plastic piezometers</a:t>
            </a:r>
          </a:p>
          <a:p>
            <a:pPr lvl="1"/>
            <a:r>
              <a:rPr lang="en-GB" dirty="0" smtClean="0"/>
              <a:t>The sampler</a:t>
            </a:r>
          </a:p>
          <a:p>
            <a:pPr lvl="1"/>
            <a:r>
              <a:rPr lang="en-GB" dirty="0" smtClean="0"/>
              <a:t>Collect meaningful blanks</a:t>
            </a:r>
          </a:p>
          <a:p>
            <a:r>
              <a:rPr lang="en-GB" dirty="0" smtClean="0"/>
              <a:t>Sewer leakage and other wastewater</a:t>
            </a:r>
          </a:p>
          <a:p>
            <a:pPr lvl="1"/>
            <a:r>
              <a:rPr lang="en-GB" dirty="0" smtClean="0"/>
              <a:t>PCPs, caffeine and surfactants</a:t>
            </a:r>
          </a:p>
          <a:p>
            <a:r>
              <a:rPr lang="en-GB" dirty="0" smtClean="0"/>
              <a:t>Other sources</a:t>
            </a:r>
          </a:p>
          <a:p>
            <a:pPr lvl="1"/>
            <a:r>
              <a:rPr lang="en-GB" dirty="0" smtClean="0"/>
              <a:t>Industrial discharges</a:t>
            </a:r>
          </a:p>
          <a:p>
            <a:pPr lvl="1"/>
            <a:r>
              <a:rPr lang="en-GB" dirty="0" smtClean="0"/>
              <a:t>Possible amenity pesticide use in UK</a:t>
            </a:r>
          </a:p>
          <a:p>
            <a:pPr lvl="1"/>
            <a:r>
              <a:rPr lang="en-GB" dirty="0" smtClean="0"/>
              <a:t>Petroleum compounds</a:t>
            </a:r>
          </a:p>
          <a:p>
            <a:pPr lvl="1"/>
            <a:r>
              <a:rPr lang="en-GB" dirty="0" smtClean="0"/>
              <a:t>Road run off</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00" y="252000"/>
            <a:ext cx="7200900" cy="1620000"/>
          </a:xfrm>
        </p:spPr>
        <p:txBody>
          <a:bodyPr/>
          <a:lstStyle/>
          <a:p>
            <a:r>
              <a:rPr lang="en-GB" dirty="0" smtClean="0"/>
              <a:t>Are emerging contaminants in groundwater important?</a:t>
            </a:r>
            <a:endParaRPr lang="en-GB" dirty="0"/>
          </a:p>
        </p:txBody>
      </p:sp>
      <p:sp>
        <p:nvSpPr>
          <p:cNvPr id="3" name="Content Placeholder 2"/>
          <p:cNvSpPr>
            <a:spLocks noGrp="1"/>
          </p:cNvSpPr>
          <p:nvPr>
            <p:ph idx="1"/>
          </p:nvPr>
        </p:nvSpPr>
        <p:spPr>
          <a:xfrm>
            <a:off x="648000" y="2060674"/>
            <a:ext cx="7164360" cy="4176638"/>
          </a:xfrm>
        </p:spPr>
        <p:txBody>
          <a:bodyPr/>
          <a:lstStyle/>
          <a:p>
            <a:r>
              <a:rPr lang="en-GB" dirty="0" smtClean="0"/>
              <a:t>An increasing range of compounds is being detected</a:t>
            </a:r>
          </a:p>
          <a:p>
            <a:r>
              <a:rPr lang="en-GB" dirty="0" smtClean="0"/>
              <a:t>Some are probably no threat to drinking water at such µg/L concentrations, e.g. caffeine</a:t>
            </a:r>
          </a:p>
          <a:p>
            <a:r>
              <a:rPr lang="en-GB" dirty="0" smtClean="0"/>
              <a:t>Others may prove to be in the future</a:t>
            </a:r>
          </a:p>
          <a:p>
            <a:r>
              <a:rPr lang="en-GB" dirty="0" smtClean="0"/>
              <a:t>Urban areas show impact of sewage and industrial wastewater </a:t>
            </a:r>
          </a:p>
          <a:p>
            <a:r>
              <a:rPr lang="en-GB" dirty="0" smtClean="0"/>
              <a:t>We may see increasing PCPs and industrial chemicals as counties develop.</a:t>
            </a:r>
          </a:p>
          <a:p>
            <a:r>
              <a:rPr lang="en-GB" dirty="0" smtClean="0"/>
              <a:t>There is little information on their impact on other groundwater receptors in the environment  </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48000" y="250824"/>
            <a:ext cx="7993062" cy="1018800"/>
          </a:xfrm>
        </p:spPr>
        <p:txBody>
          <a:bodyPr/>
          <a:lstStyle/>
          <a:p>
            <a:r>
              <a:rPr lang="en-GB" dirty="0" smtClean="0"/>
              <a:t>Microorganic contaminants</a:t>
            </a:r>
          </a:p>
        </p:txBody>
      </p:sp>
      <p:sp>
        <p:nvSpPr>
          <p:cNvPr id="3" name="Content Placeholder 2"/>
          <p:cNvSpPr>
            <a:spLocks noGrp="1"/>
          </p:cNvSpPr>
          <p:nvPr>
            <p:ph idx="1"/>
          </p:nvPr>
        </p:nvSpPr>
        <p:spPr>
          <a:xfrm>
            <a:off x="648000" y="1440000"/>
            <a:ext cx="8352928" cy="5013336"/>
          </a:xfrm>
        </p:spPr>
        <p:txBody>
          <a:bodyPr/>
          <a:lstStyle/>
          <a:p>
            <a:pPr>
              <a:spcBef>
                <a:spcPts val="700"/>
              </a:spcBef>
              <a:spcAft>
                <a:spcPts val="200"/>
              </a:spcAft>
              <a:defRPr/>
            </a:pPr>
            <a:r>
              <a:rPr lang="en-GB" dirty="0" smtClean="0"/>
              <a:t>Pesticides – </a:t>
            </a:r>
            <a:r>
              <a:rPr lang="en-GB" dirty="0" smtClean="0">
                <a:solidFill>
                  <a:srgbClr val="005A9E"/>
                </a:solidFill>
              </a:rPr>
              <a:t>parent compounds (e.g. metaldehyde), </a:t>
            </a:r>
            <a:br>
              <a:rPr lang="en-GB" dirty="0" smtClean="0">
                <a:solidFill>
                  <a:srgbClr val="005A9E"/>
                </a:solidFill>
              </a:rPr>
            </a:br>
            <a:r>
              <a:rPr lang="en-GB" dirty="0" smtClean="0">
                <a:solidFill>
                  <a:srgbClr val="CC0000"/>
                </a:solidFill>
              </a:rPr>
              <a:t>metabolites</a:t>
            </a:r>
          </a:p>
          <a:p>
            <a:pPr>
              <a:spcBef>
                <a:spcPts val="700"/>
              </a:spcBef>
              <a:spcAft>
                <a:spcPts val="200"/>
              </a:spcAft>
              <a:defRPr/>
            </a:pPr>
            <a:r>
              <a:rPr lang="en-GB" dirty="0" smtClean="0"/>
              <a:t>Pharmaceuticals – </a:t>
            </a:r>
            <a:r>
              <a:rPr lang="en-GB" dirty="0" smtClean="0">
                <a:solidFill>
                  <a:srgbClr val="CC0000"/>
                </a:solidFill>
              </a:rPr>
              <a:t>human, veterinary, illicit</a:t>
            </a:r>
          </a:p>
          <a:p>
            <a:pPr>
              <a:spcBef>
                <a:spcPts val="700"/>
              </a:spcBef>
              <a:spcAft>
                <a:spcPts val="200"/>
              </a:spcAft>
              <a:defRPr/>
            </a:pPr>
            <a:r>
              <a:rPr lang="en-GB" dirty="0" smtClean="0"/>
              <a:t>“Life style” – </a:t>
            </a:r>
            <a:r>
              <a:rPr lang="en-GB" dirty="0" smtClean="0">
                <a:solidFill>
                  <a:srgbClr val="CC0000"/>
                </a:solidFill>
              </a:rPr>
              <a:t>nicotine, caffeine, sweeteners</a:t>
            </a:r>
          </a:p>
          <a:p>
            <a:pPr>
              <a:spcBef>
                <a:spcPts val="700"/>
              </a:spcBef>
              <a:spcAft>
                <a:spcPts val="200"/>
              </a:spcAft>
              <a:defRPr/>
            </a:pPr>
            <a:r>
              <a:rPr lang="en-GB" dirty="0" smtClean="0"/>
              <a:t>Personal care – </a:t>
            </a:r>
            <a:r>
              <a:rPr lang="en-GB" dirty="0" smtClean="0">
                <a:solidFill>
                  <a:srgbClr val="CC0000"/>
                </a:solidFill>
              </a:rPr>
              <a:t>DEET, parabens, triclosan, musks, UV filters </a:t>
            </a:r>
          </a:p>
          <a:p>
            <a:pPr>
              <a:spcBef>
                <a:spcPts val="700"/>
              </a:spcBef>
              <a:spcAft>
                <a:spcPts val="200"/>
              </a:spcAft>
              <a:defRPr/>
            </a:pPr>
            <a:r>
              <a:rPr lang="en-GB" dirty="0" smtClean="0"/>
              <a:t>Industrial additives and by-products – </a:t>
            </a:r>
            <a:r>
              <a:rPr lang="en-GB" dirty="0" err="1" smtClean="0">
                <a:solidFill>
                  <a:srgbClr val="005A9E"/>
                </a:solidFill>
              </a:rPr>
              <a:t>dioxanes</a:t>
            </a:r>
            <a:r>
              <a:rPr lang="en-GB" dirty="0" smtClean="0">
                <a:solidFill>
                  <a:srgbClr val="005A9E"/>
                </a:solidFill>
              </a:rPr>
              <a:t>, </a:t>
            </a:r>
            <a:r>
              <a:rPr lang="en-GB" dirty="0" err="1" smtClean="0">
                <a:solidFill>
                  <a:srgbClr val="005A9E"/>
                </a:solidFill>
              </a:rPr>
              <a:t>bisphenols</a:t>
            </a:r>
            <a:r>
              <a:rPr lang="en-GB" dirty="0" smtClean="0">
                <a:solidFill>
                  <a:srgbClr val="005A9E"/>
                </a:solidFill>
              </a:rPr>
              <a:t>, MTBE, phthalates, </a:t>
            </a:r>
            <a:r>
              <a:rPr lang="en-GB" dirty="0" smtClean="0">
                <a:solidFill>
                  <a:srgbClr val="CC0000"/>
                </a:solidFill>
              </a:rPr>
              <a:t>N- butyl benzene sulfonamide</a:t>
            </a:r>
          </a:p>
          <a:p>
            <a:pPr>
              <a:spcBef>
                <a:spcPts val="700"/>
              </a:spcBef>
              <a:spcAft>
                <a:spcPts val="200"/>
              </a:spcAft>
              <a:defRPr/>
            </a:pPr>
            <a:r>
              <a:rPr lang="en-GB" dirty="0" smtClean="0"/>
              <a:t>Food additives – </a:t>
            </a:r>
            <a:r>
              <a:rPr lang="en-GB" dirty="0" smtClean="0">
                <a:solidFill>
                  <a:srgbClr val="CC0000"/>
                </a:solidFill>
              </a:rPr>
              <a:t>BHA, BHT</a:t>
            </a:r>
          </a:p>
          <a:p>
            <a:pPr>
              <a:spcBef>
                <a:spcPts val="700"/>
              </a:spcBef>
              <a:spcAft>
                <a:spcPts val="200"/>
              </a:spcAft>
              <a:defRPr/>
            </a:pPr>
            <a:r>
              <a:rPr lang="en-GB" dirty="0" smtClean="0"/>
              <a:t>Water and wastewater treatment by-products – </a:t>
            </a:r>
            <a:r>
              <a:rPr lang="en-GB" dirty="0" smtClean="0">
                <a:solidFill>
                  <a:srgbClr val="005A9E"/>
                </a:solidFill>
              </a:rPr>
              <a:t>NDMA, THM</a:t>
            </a:r>
          </a:p>
          <a:p>
            <a:pPr>
              <a:spcBef>
                <a:spcPts val="700"/>
              </a:spcBef>
              <a:spcAft>
                <a:spcPts val="200"/>
              </a:spcAft>
              <a:defRPr/>
            </a:pPr>
            <a:r>
              <a:rPr lang="en-GB" dirty="0" smtClean="0"/>
              <a:t>Flame/fire retardants – </a:t>
            </a:r>
            <a:r>
              <a:rPr lang="en-GB" dirty="0" smtClean="0">
                <a:solidFill>
                  <a:srgbClr val="005A9E"/>
                </a:solidFill>
              </a:rPr>
              <a:t>PBDE, alkyl phosphates, triazoles</a:t>
            </a:r>
          </a:p>
          <a:p>
            <a:pPr>
              <a:spcBef>
                <a:spcPts val="700"/>
              </a:spcBef>
              <a:spcAft>
                <a:spcPts val="200"/>
              </a:spcAft>
              <a:defRPr/>
            </a:pPr>
            <a:r>
              <a:rPr lang="en-GB" dirty="0" smtClean="0"/>
              <a:t>Surfactants – </a:t>
            </a:r>
            <a:r>
              <a:rPr lang="en-GB" dirty="0" smtClean="0">
                <a:solidFill>
                  <a:srgbClr val="005A9E"/>
                </a:solidFill>
              </a:rPr>
              <a:t>alkyl ethoxylates, PFOS &amp; PFOA </a:t>
            </a:r>
          </a:p>
          <a:p>
            <a:pPr>
              <a:spcBef>
                <a:spcPts val="700"/>
              </a:spcBef>
              <a:spcAft>
                <a:spcPts val="200"/>
              </a:spcAft>
              <a:defRPr/>
            </a:pPr>
            <a:r>
              <a:rPr lang="en-GB" dirty="0" smtClean="0"/>
              <a:t>Hormones and sterols – </a:t>
            </a:r>
            <a:r>
              <a:rPr lang="en-GB" dirty="0" smtClean="0">
                <a:solidFill>
                  <a:srgbClr val="005A9E"/>
                </a:solidFill>
              </a:rPr>
              <a:t>estradiol, cholesterol</a:t>
            </a:r>
          </a:p>
          <a:p>
            <a:pPr>
              <a:defRPr/>
            </a:pPr>
            <a:endParaRPr lang="en-GB" dirty="0"/>
          </a:p>
        </p:txBody>
      </p:sp>
      <p:sp>
        <p:nvSpPr>
          <p:cNvPr id="4100" name="Rectangle 9"/>
          <p:cNvSpPr>
            <a:spLocks noChangeArrowheads="1"/>
          </p:cNvSpPr>
          <p:nvPr/>
        </p:nvSpPr>
        <p:spPr bwMode="auto">
          <a:xfrm>
            <a:off x="0" y="0"/>
            <a:ext cx="9144000" cy="0"/>
          </a:xfrm>
          <a:prstGeom prst="rect">
            <a:avLst/>
          </a:prstGeom>
          <a:noFill/>
          <a:ln w="9525">
            <a:noFill/>
            <a:miter lim="800000"/>
            <a:headEnd/>
            <a:tailEnd/>
          </a:ln>
        </p:spPr>
        <p:txBody>
          <a:bodyPr wrap="none" lIns="0" tIns="0" rIns="0" bIns="0" anchor="ctr">
            <a:spAutoFit/>
          </a:bodyPr>
          <a:lstStyle/>
          <a:p>
            <a:r>
              <a:rPr lang="en-GB"/>
              <a:t/>
            </a:r>
            <a:br>
              <a:rPr lang="en-GB"/>
            </a:b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00" y="252000"/>
            <a:ext cx="7200900" cy="1018800"/>
          </a:xfrm>
        </p:spPr>
        <p:txBody>
          <a:bodyPr/>
          <a:lstStyle/>
          <a:p>
            <a:r>
              <a:rPr lang="en-GB" dirty="0" smtClean="0"/>
              <a:t>Transformation products</a:t>
            </a:r>
            <a:endParaRPr lang="en-GB" dirty="0"/>
          </a:p>
        </p:txBody>
      </p:sp>
      <p:sp>
        <p:nvSpPr>
          <p:cNvPr id="3" name="Content Placeholder 2"/>
          <p:cNvSpPr>
            <a:spLocks noGrp="1"/>
          </p:cNvSpPr>
          <p:nvPr>
            <p:ph idx="1"/>
          </p:nvPr>
        </p:nvSpPr>
        <p:spPr>
          <a:xfrm>
            <a:off x="648000" y="1440000"/>
            <a:ext cx="7740424" cy="5085344"/>
          </a:xfrm>
        </p:spPr>
        <p:txBody>
          <a:bodyPr/>
          <a:lstStyle/>
          <a:p>
            <a:r>
              <a:rPr lang="en-GB" dirty="0" smtClean="0"/>
              <a:t>May be more toxic, polar or persistent than the parent</a:t>
            </a:r>
          </a:p>
          <a:p>
            <a:r>
              <a:rPr lang="en-GB" dirty="0" smtClean="0"/>
              <a:t>For pesticides:</a:t>
            </a:r>
          </a:p>
          <a:p>
            <a:pPr lvl="1"/>
            <a:r>
              <a:rPr lang="en-GB" dirty="0" smtClean="0"/>
              <a:t>Desethyl, </a:t>
            </a:r>
            <a:r>
              <a:rPr lang="en-GB" dirty="0" err="1" smtClean="0"/>
              <a:t>desisopropyl</a:t>
            </a:r>
            <a:r>
              <a:rPr lang="en-GB" dirty="0" smtClean="0"/>
              <a:t> - atrazine </a:t>
            </a:r>
          </a:p>
          <a:p>
            <a:pPr lvl="1"/>
            <a:r>
              <a:rPr lang="en-GB" dirty="0" smtClean="0"/>
              <a:t>BAM from diclobenil</a:t>
            </a:r>
          </a:p>
          <a:p>
            <a:pPr lvl="1"/>
            <a:r>
              <a:rPr lang="en-GB" dirty="0" smtClean="0"/>
              <a:t>AMPA from glyphosate</a:t>
            </a:r>
          </a:p>
          <a:p>
            <a:r>
              <a:rPr lang="en-GB" dirty="0" smtClean="0"/>
              <a:t>Common TPs&gt;parent concentrations have been:</a:t>
            </a:r>
          </a:p>
          <a:p>
            <a:pPr lvl="1"/>
            <a:r>
              <a:rPr lang="en-GB" dirty="0" smtClean="0"/>
              <a:t>Cotinine from nicotine</a:t>
            </a:r>
          </a:p>
          <a:p>
            <a:pPr lvl="1"/>
            <a:r>
              <a:rPr lang="en-GB" dirty="0" smtClean="0"/>
              <a:t>Clofibric acid from clofibrate </a:t>
            </a:r>
          </a:p>
          <a:p>
            <a:pPr lvl="1"/>
            <a:r>
              <a:rPr lang="en-GB" dirty="0" smtClean="0"/>
              <a:t>Nonyl phenol from NPE</a:t>
            </a:r>
          </a:p>
          <a:p>
            <a:r>
              <a:rPr lang="en-GB" dirty="0" smtClean="0"/>
              <a:t>Cannot be reliably predicted from surface environments data due to different geochemical conditions and long residence times</a:t>
            </a:r>
          </a:p>
          <a:p>
            <a:r>
              <a:rPr lang="en-GB" dirty="0" smtClean="0"/>
              <a:t>May have long arrival time due to thick unsaturated zone or low aquifer permeability</a:t>
            </a:r>
          </a:p>
        </p:txBody>
      </p:sp>
      <p:sp>
        <p:nvSpPr>
          <p:cNvPr id="4" name="TextBox 3"/>
          <p:cNvSpPr txBox="1"/>
          <p:nvPr/>
        </p:nvSpPr>
        <p:spPr>
          <a:xfrm>
            <a:off x="1619672" y="6550223"/>
            <a:ext cx="2664296" cy="292388"/>
          </a:xfrm>
          <a:prstGeom prst="rect">
            <a:avLst/>
          </a:prstGeom>
          <a:noFill/>
        </p:spPr>
        <p:txBody>
          <a:bodyPr wrap="square" rtlCol="0">
            <a:spAutoFit/>
          </a:bodyPr>
          <a:lstStyle/>
          <a:p>
            <a:r>
              <a:rPr lang="en-GB" sz="1300" b="1" dirty="0" smtClean="0">
                <a:solidFill>
                  <a:srgbClr val="005A9E"/>
                </a:solidFill>
              </a:rPr>
              <a:t>Stuart &amp; Lapworth (2014)</a:t>
            </a:r>
            <a:endParaRPr lang="en-GB" sz="1300" b="1" dirty="0">
              <a:solidFill>
                <a:srgbClr val="005A9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00" y="252000"/>
            <a:ext cx="7200900" cy="1018800"/>
          </a:xfrm>
        </p:spPr>
        <p:txBody>
          <a:bodyPr/>
          <a:lstStyle/>
          <a:p>
            <a:r>
              <a:rPr lang="en-GB" dirty="0" smtClean="0"/>
              <a:t>New Priority Substances</a:t>
            </a:r>
            <a:endParaRPr lang="en-GB" dirty="0"/>
          </a:p>
        </p:txBody>
      </p:sp>
      <p:sp>
        <p:nvSpPr>
          <p:cNvPr id="3" name="Content Placeholder 2"/>
          <p:cNvSpPr>
            <a:spLocks noGrp="1"/>
          </p:cNvSpPr>
          <p:nvPr>
            <p:ph idx="1"/>
          </p:nvPr>
        </p:nvSpPr>
        <p:spPr>
          <a:xfrm>
            <a:off x="648000" y="1440000"/>
            <a:ext cx="7812432" cy="4941328"/>
          </a:xfrm>
        </p:spPr>
        <p:txBody>
          <a:bodyPr/>
          <a:lstStyle/>
          <a:p>
            <a:pPr>
              <a:spcBef>
                <a:spcPts val="1100"/>
              </a:spcBef>
            </a:pPr>
            <a:r>
              <a:rPr lang="en-GB" dirty="0" smtClean="0"/>
              <a:t> 2012 Commission proposal on priority substances (COM(2011)876) </a:t>
            </a:r>
          </a:p>
          <a:p>
            <a:pPr>
              <a:spcBef>
                <a:spcPts val="1100"/>
              </a:spcBef>
            </a:pPr>
            <a:r>
              <a:rPr lang="en-GB" dirty="0" smtClean="0"/>
              <a:t>New priority substances - </a:t>
            </a:r>
            <a:r>
              <a:rPr lang="en-GB" dirty="0" err="1" smtClean="0"/>
              <a:t>aclonifen</a:t>
            </a:r>
            <a:r>
              <a:rPr lang="en-GB" dirty="0" smtClean="0"/>
              <a:t>, </a:t>
            </a:r>
            <a:r>
              <a:rPr lang="en-GB" dirty="0" err="1" smtClean="0"/>
              <a:t>bifenox</a:t>
            </a:r>
            <a:r>
              <a:rPr lang="en-GB" dirty="0" smtClean="0"/>
              <a:t>, </a:t>
            </a:r>
            <a:r>
              <a:rPr lang="en-GB" dirty="0" err="1" smtClean="0"/>
              <a:t>cybutryne</a:t>
            </a:r>
            <a:r>
              <a:rPr lang="en-GB" dirty="0" smtClean="0"/>
              <a:t>, </a:t>
            </a:r>
            <a:r>
              <a:rPr lang="en-GB" dirty="0" err="1" smtClean="0"/>
              <a:t>cypermethrin</a:t>
            </a:r>
            <a:r>
              <a:rPr lang="en-GB" dirty="0" smtClean="0"/>
              <a:t> isomers, </a:t>
            </a:r>
            <a:r>
              <a:rPr lang="en-GB" dirty="0" err="1" smtClean="0"/>
              <a:t>dichlorvos</a:t>
            </a:r>
            <a:r>
              <a:rPr lang="en-GB" dirty="0" smtClean="0"/>
              <a:t>, </a:t>
            </a:r>
            <a:r>
              <a:rPr lang="en-GB" dirty="0" err="1" smtClean="0"/>
              <a:t>dicofol</a:t>
            </a:r>
            <a:r>
              <a:rPr lang="en-GB" dirty="0" smtClean="0"/>
              <a:t>, dioxins*, </a:t>
            </a:r>
            <a:r>
              <a:rPr lang="en-GB" dirty="0" err="1" smtClean="0"/>
              <a:t>hexabromocyclododecane</a:t>
            </a:r>
            <a:r>
              <a:rPr lang="en-GB" dirty="0" smtClean="0"/>
              <a:t>*, heptachlor/ heptachlor epoxide*, PFOS*, </a:t>
            </a:r>
            <a:r>
              <a:rPr lang="en-GB" dirty="0" err="1" smtClean="0"/>
              <a:t>quinoxyfen</a:t>
            </a:r>
            <a:r>
              <a:rPr lang="en-GB" dirty="0" smtClean="0"/>
              <a:t>*, </a:t>
            </a:r>
            <a:r>
              <a:rPr lang="en-GB" dirty="0" err="1" smtClean="0"/>
              <a:t>terbutryne</a:t>
            </a:r>
            <a:endParaRPr lang="en-GB" dirty="0" smtClean="0"/>
          </a:p>
          <a:p>
            <a:pPr lvl="1">
              <a:spcBef>
                <a:spcPts val="1100"/>
              </a:spcBef>
              <a:buNone/>
            </a:pPr>
            <a:r>
              <a:rPr lang="en-GB" dirty="0" smtClean="0"/>
              <a:t>*designated as priority hazardous substances </a:t>
            </a:r>
          </a:p>
          <a:p>
            <a:pPr>
              <a:spcBef>
                <a:spcPts val="1100"/>
              </a:spcBef>
            </a:pPr>
            <a:r>
              <a:rPr lang="en-GB" dirty="0" smtClean="0"/>
              <a:t>Supplementary monitoring programmes for new substances to be in place by 2018</a:t>
            </a:r>
          </a:p>
          <a:p>
            <a:pPr>
              <a:spcBef>
                <a:spcPts val="1100"/>
              </a:spcBef>
            </a:pPr>
            <a:r>
              <a:rPr lang="en-GB" dirty="0" smtClean="0"/>
              <a:t>Revised EQS for existing substances – including anthracene, fluoranthene, naphthalene, PBDEs, </a:t>
            </a:r>
            <a:r>
              <a:rPr lang="en-GB" dirty="0" err="1" smtClean="0"/>
              <a:t>trifluralin</a:t>
            </a:r>
            <a:r>
              <a:rPr lang="en-GB" dirty="0" smtClean="0"/>
              <a:t> to be included in RBMPs by 2015</a:t>
            </a:r>
          </a:p>
          <a:p>
            <a:pPr>
              <a:spcBef>
                <a:spcPts val="1100"/>
              </a:spcBef>
            </a:pPr>
            <a:r>
              <a:rPr lang="en-GB" dirty="0" smtClean="0"/>
              <a:t>For surface water but also impact of groundwater</a:t>
            </a:r>
          </a:p>
          <a:p>
            <a:pPr>
              <a:spcBef>
                <a:spcPts val="1100"/>
              </a:spcBef>
            </a:pPr>
            <a:endParaRPr lang="en-GB" dirty="0" smtClean="0"/>
          </a:p>
          <a:p>
            <a:pPr>
              <a:spcBef>
                <a:spcPts val="1100"/>
              </a:spcBef>
            </a:pP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00" y="252000"/>
            <a:ext cx="7200900" cy="1018800"/>
          </a:xfrm>
        </p:spPr>
        <p:txBody>
          <a:bodyPr/>
          <a:lstStyle/>
          <a:p>
            <a:r>
              <a:rPr lang="en-GB" dirty="0" smtClean="0"/>
              <a:t>Watch lists</a:t>
            </a:r>
            <a:endParaRPr lang="en-GB" dirty="0"/>
          </a:p>
        </p:txBody>
      </p:sp>
      <p:sp>
        <p:nvSpPr>
          <p:cNvPr id="3" name="Content Placeholder 2"/>
          <p:cNvSpPr>
            <a:spLocks noGrp="1"/>
          </p:cNvSpPr>
          <p:nvPr>
            <p:ph idx="1"/>
          </p:nvPr>
        </p:nvSpPr>
        <p:spPr>
          <a:xfrm>
            <a:off x="648000" y="1440000"/>
            <a:ext cx="8136904" cy="5112568"/>
          </a:xfrm>
        </p:spPr>
        <p:txBody>
          <a:bodyPr/>
          <a:lstStyle/>
          <a:p>
            <a:pPr>
              <a:spcBef>
                <a:spcPts val="900"/>
              </a:spcBef>
              <a:buNone/>
            </a:pPr>
            <a:r>
              <a:rPr lang="en-GB" b="1" dirty="0" smtClean="0">
                <a:solidFill>
                  <a:srgbClr val="005A9E"/>
                </a:solidFill>
              </a:rPr>
              <a:t>Surface water </a:t>
            </a:r>
          </a:p>
          <a:p>
            <a:pPr>
              <a:spcBef>
                <a:spcPts val="900"/>
              </a:spcBef>
            </a:pPr>
            <a:r>
              <a:rPr lang="en-GB" dirty="0" smtClean="0"/>
              <a:t>Priority Substances Directive amendment 2013/39/EU</a:t>
            </a:r>
          </a:p>
          <a:p>
            <a:pPr>
              <a:spcBef>
                <a:spcPts val="900"/>
              </a:spcBef>
            </a:pPr>
            <a:r>
              <a:rPr lang="en-GB" dirty="0" smtClean="0"/>
              <a:t>Targeted EU-wide monitoring of substances of possible concern to support the prioritisation process in future reviews (10-14 in rolling programme)</a:t>
            </a:r>
          </a:p>
          <a:p>
            <a:pPr>
              <a:spcBef>
                <a:spcPts val="900"/>
              </a:spcBef>
            </a:pPr>
            <a:r>
              <a:rPr lang="en-GB" dirty="0" smtClean="0"/>
              <a:t>First watch list -17</a:t>
            </a:r>
            <a:r>
              <a:rPr lang="el-GR" dirty="0" smtClean="0"/>
              <a:t>α</a:t>
            </a:r>
            <a:r>
              <a:rPr lang="en-GB" dirty="0" smtClean="0"/>
              <a:t>-ethinylestradiol,17</a:t>
            </a:r>
            <a:r>
              <a:rPr lang="el-GR" dirty="0" smtClean="0"/>
              <a:t>β</a:t>
            </a:r>
            <a:r>
              <a:rPr lang="en-GB" dirty="0" smtClean="0"/>
              <a:t>-estradiol, diclofenac</a:t>
            </a:r>
          </a:p>
          <a:p>
            <a:pPr>
              <a:spcBef>
                <a:spcPts val="900"/>
              </a:spcBef>
              <a:buNone/>
            </a:pPr>
            <a:r>
              <a:rPr lang="en-GB" b="1" dirty="0" smtClean="0">
                <a:solidFill>
                  <a:srgbClr val="005A9E"/>
                </a:solidFill>
              </a:rPr>
              <a:t>Groundwater</a:t>
            </a:r>
          </a:p>
          <a:p>
            <a:pPr>
              <a:spcBef>
                <a:spcPts val="900"/>
              </a:spcBef>
            </a:pPr>
            <a:r>
              <a:rPr lang="en-GB" dirty="0" smtClean="0"/>
              <a:t>Draft COM Directive (Recital 4) amending Annex II of the GWD</a:t>
            </a:r>
          </a:p>
          <a:p>
            <a:pPr>
              <a:spcBef>
                <a:spcPts val="900"/>
              </a:spcBef>
            </a:pPr>
            <a:r>
              <a:rPr lang="en-GB" dirty="0" smtClean="0"/>
              <a:t>Less developed than surface water</a:t>
            </a:r>
          </a:p>
          <a:p>
            <a:pPr>
              <a:spcBef>
                <a:spcPts val="900"/>
              </a:spcBef>
            </a:pPr>
            <a:r>
              <a:rPr lang="en-GB" dirty="0" smtClean="0"/>
              <a:t>Increased availability of monitoring data to facilitate identification of substances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9" name="Title 1"/>
          <p:cNvSpPr>
            <a:spLocks noGrp="1"/>
          </p:cNvSpPr>
          <p:nvPr>
            <p:ph type="title"/>
          </p:nvPr>
        </p:nvSpPr>
        <p:spPr>
          <a:xfrm>
            <a:off x="468313" y="260648"/>
            <a:ext cx="8675687" cy="1584176"/>
          </a:xfrm>
        </p:spPr>
        <p:txBody>
          <a:bodyPr/>
          <a:lstStyle/>
          <a:p>
            <a:r>
              <a:rPr lang="en-GB" sz="3300" dirty="0" smtClean="0"/>
              <a:t>Top 30 microorganics in Environment Agency groundwater screening data 1993-2012</a:t>
            </a:r>
            <a:br>
              <a:rPr lang="en-GB" sz="3300" dirty="0" smtClean="0"/>
            </a:br>
            <a:r>
              <a:rPr lang="en-GB" sz="2400" dirty="0" smtClean="0"/>
              <a:t>By frequency of detection</a:t>
            </a:r>
          </a:p>
        </p:txBody>
      </p:sp>
      <p:pic>
        <p:nvPicPr>
          <p:cNvPr id="2050" name="Picture 2"/>
          <p:cNvPicPr>
            <a:picLocks noChangeAspect="1" noChangeArrowheads="1"/>
          </p:cNvPicPr>
          <p:nvPr/>
        </p:nvPicPr>
        <p:blipFill>
          <a:blip r:embed="rId3" cstate="print"/>
          <a:srcRect l="1746" t="1546" r="1355"/>
          <a:stretch>
            <a:fillRect/>
          </a:stretch>
        </p:blipFill>
        <p:spPr bwMode="auto">
          <a:xfrm>
            <a:off x="136026" y="1772816"/>
            <a:ext cx="8863457" cy="5085184"/>
          </a:xfrm>
          <a:prstGeom prst="rect">
            <a:avLst/>
          </a:prstGeom>
          <a:noFill/>
          <a:ln w="9525">
            <a:noFill/>
            <a:miter lim="800000"/>
            <a:headEnd/>
            <a:tailEnd/>
          </a:ln>
          <a:effectLst/>
        </p:spPr>
      </p:pic>
      <p:sp>
        <p:nvSpPr>
          <p:cNvPr id="52" name="TextBox 2"/>
          <p:cNvSpPr txBox="1"/>
          <p:nvPr/>
        </p:nvSpPr>
        <p:spPr>
          <a:xfrm>
            <a:off x="6040785" y="2074862"/>
            <a:ext cx="2105025" cy="144016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spcAft>
                <a:spcPts val="800"/>
              </a:spcAft>
            </a:pPr>
            <a:r>
              <a:rPr lang="en-GB" sz="1100" dirty="0"/>
              <a:t>Pesticides</a:t>
            </a:r>
            <a:r>
              <a:rPr lang="en-GB" sz="1100" baseline="0" dirty="0"/>
              <a:t> and metabolites</a:t>
            </a:r>
          </a:p>
          <a:p>
            <a:pPr algn="l">
              <a:spcAft>
                <a:spcPts val="800"/>
              </a:spcAft>
            </a:pPr>
            <a:r>
              <a:rPr lang="en-GB" sz="1100" baseline="0" dirty="0" smtClean="0"/>
              <a:t>PAHs</a:t>
            </a:r>
            <a:endParaRPr lang="en-GB" sz="1100" baseline="0" dirty="0"/>
          </a:p>
          <a:p>
            <a:pPr algn="l">
              <a:spcAft>
                <a:spcPts val="800"/>
              </a:spcAft>
            </a:pPr>
            <a:r>
              <a:rPr lang="en-GB" sz="1100" baseline="0" dirty="0"/>
              <a:t>"Emerging </a:t>
            </a:r>
            <a:r>
              <a:rPr lang="en-GB" sz="1100" baseline="0" dirty="0" smtClean="0"/>
              <a:t>contaminants"</a:t>
            </a:r>
            <a:endParaRPr lang="en-GB" sz="1100" baseline="0" dirty="0"/>
          </a:p>
          <a:p>
            <a:pPr algn="l">
              <a:spcAft>
                <a:spcPts val="800"/>
              </a:spcAft>
            </a:pPr>
            <a:r>
              <a:rPr lang="en-GB" sz="1100" dirty="0"/>
              <a:t>Chlorinated solvents and </a:t>
            </a:r>
            <a:r>
              <a:rPr lang="en-GB" sz="1100" dirty="0" smtClean="0"/>
              <a:t>THMs</a:t>
            </a:r>
            <a:endParaRPr lang="en-GB" sz="1100" dirty="0"/>
          </a:p>
          <a:p>
            <a:pPr algn="l">
              <a:spcAft>
                <a:spcPts val="800"/>
              </a:spcAft>
            </a:pPr>
            <a:r>
              <a:rPr lang="en-GB" sz="1100" dirty="0"/>
              <a:t>Other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4" name="Title 1"/>
          <p:cNvSpPr>
            <a:spLocks noGrp="1"/>
          </p:cNvSpPr>
          <p:nvPr>
            <p:ph type="title"/>
          </p:nvPr>
        </p:nvSpPr>
        <p:spPr>
          <a:xfrm>
            <a:off x="251520" y="260350"/>
            <a:ext cx="8892480" cy="1368450"/>
          </a:xfrm>
        </p:spPr>
        <p:txBody>
          <a:bodyPr/>
          <a:lstStyle/>
          <a:p>
            <a:r>
              <a:rPr lang="en-GB" sz="3300" dirty="0" smtClean="0"/>
              <a:t>Top 30 microorganics in Environment Agency groundwater screening data 1993-2012 </a:t>
            </a:r>
            <a:br>
              <a:rPr lang="en-GB" sz="3300" dirty="0" smtClean="0"/>
            </a:br>
            <a:r>
              <a:rPr lang="en-GB" sz="2400" dirty="0" smtClean="0"/>
              <a:t>by maximum concentration</a:t>
            </a:r>
          </a:p>
        </p:txBody>
      </p:sp>
      <p:pic>
        <p:nvPicPr>
          <p:cNvPr id="1026" name="Picture 2"/>
          <p:cNvPicPr>
            <a:picLocks noChangeAspect="1" noChangeArrowheads="1"/>
          </p:cNvPicPr>
          <p:nvPr/>
        </p:nvPicPr>
        <p:blipFill>
          <a:blip r:embed="rId3" cstate="print"/>
          <a:srcRect l="3604" t="1333" r="883" b="7213"/>
          <a:stretch>
            <a:fillRect/>
          </a:stretch>
        </p:blipFill>
        <p:spPr bwMode="auto">
          <a:xfrm>
            <a:off x="179512" y="1844824"/>
            <a:ext cx="8712968" cy="49420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title"/>
          </p:nvPr>
        </p:nvSpPr>
        <p:spPr>
          <a:xfrm>
            <a:off x="179512" y="252000"/>
            <a:ext cx="8964488" cy="1018800"/>
          </a:xfrm>
        </p:spPr>
        <p:txBody>
          <a:bodyPr/>
          <a:lstStyle/>
          <a:p>
            <a:r>
              <a:rPr lang="en-GB" dirty="0" smtClean="0"/>
              <a:t>Sources of ECs in urban groundwater</a:t>
            </a:r>
            <a:endParaRPr lang="en-GB" dirty="0"/>
          </a:p>
        </p:txBody>
      </p:sp>
      <p:pic>
        <p:nvPicPr>
          <p:cNvPr id="1026" name="Picture 2"/>
          <p:cNvPicPr>
            <a:picLocks noChangeAspect="1" noChangeArrowheads="1"/>
          </p:cNvPicPr>
          <p:nvPr/>
        </p:nvPicPr>
        <p:blipFill>
          <a:blip r:embed="rId3" cstate="print"/>
          <a:srcRect/>
          <a:stretch>
            <a:fillRect/>
          </a:stretch>
        </p:blipFill>
        <p:spPr bwMode="auto">
          <a:xfrm>
            <a:off x="-5780" y="1700808"/>
            <a:ext cx="9258300" cy="4467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EW BGS template 2014">
  <a:themeElements>
    <a:clrScheme name="New BGS template_2009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990099"/>
      </a:folHlink>
    </a:clrScheme>
    <a:fontScheme name="New BGS template_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w BGS template_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BGS template_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BGS template_200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BGS template_200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BGS template_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BGS template_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BGS template_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ew BGS template_2009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New BGS template_2009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99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262672"/>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template</Template>
  <TotalTime>12657</TotalTime>
  <Words>1644</Words>
  <Application>Microsoft Office PowerPoint</Application>
  <PresentationFormat>On-screen Show (4:3)</PresentationFormat>
  <Paragraphs>258</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NEW BGS template 2014</vt:lpstr>
      <vt:lpstr>Emerging organic contaminants in groundwater in urban areas</vt:lpstr>
      <vt:lpstr>Emerging organic contaminants</vt:lpstr>
      <vt:lpstr>Microorganic contaminants</vt:lpstr>
      <vt:lpstr>Transformation products</vt:lpstr>
      <vt:lpstr>New Priority Substances</vt:lpstr>
      <vt:lpstr>Watch lists</vt:lpstr>
      <vt:lpstr>Top 30 microorganics in Environment Agency groundwater screening data 1993-2012 By frequency of detection</vt:lpstr>
      <vt:lpstr>Top 30 microorganics in Environment Agency groundwater screening data 1993-2012  by maximum concentration</vt:lpstr>
      <vt:lpstr>Sources of ECs in urban groundwater</vt:lpstr>
      <vt:lpstr>Microorganics in urban areas</vt:lpstr>
      <vt:lpstr>Collecting groundwater samples for microorganics (MOs)</vt:lpstr>
      <vt:lpstr>Characterised urban sites on the Sherwood Sandstone</vt:lpstr>
      <vt:lpstr>Sampling multilevel piezometers in Doncaster</vt:lpstr>
      <vt:lpstr>Doncaster B and MO profiles</vt:lpstr>
      <vt:lpstr>Nottingham Cl and MO profiles</vt:lpstr>
      <vt:lpstr>Nottingham MO concentration profile</vt:lpstr>
      <vt:lpstr>Summary of compounds found</vt:lpstr>
      <vt:lpstr>Oxford Portmeadow</vt:lpstr>
      <vt:lpstr>Fingerprinting  groundwater</vt:lpstr>
      <vt:lpstr>Portmeadow seasonal behaviour</vt:lpstr>
      <vt:lpstr>Kabwe, Zambia</vt:lpstr>
      <vt:lpstr>Kabwe, sample sites</vt:lpstr>
      <vt:lpstr>Kabwe</vt:lpstr>
      <vt:lpstr>Kabwe, key compounds</vt:lpstr>
      <vt:lpstr>Sources of microorganics in urban areas</vt:lpstr>
      <vt:lpstr>Are emerging contaminants in groundwater important?</vt:lpstr>
    </vt:vector>
  </TitlesOfParts>
  <Manager>Ian Jackson</Manager>
  <Company>CEH - Wallingford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for long-term trends in groundwater nitrate monitoring data</dc:title>
  <dc:creator>mest</dc:creator>
  <cp:lastModifiedBy>mest</cp:lastModifiedBy>
  <cp:revision>1018</cp:revision>
  <cp:lastPrinted>2000-04-13T10:01:09Z</cp:lastPrinted>
  <dcterms:created xsi:type="dcterms:W3CDTF">2007-01-11T13:58:33Z</dcterms:created>
  <dcterms:modified xsi:type="dcterms:W3CDTF">2015-05-14T12:30:40Z</dcterms:modified>
</cp:coreProperties>
</file>